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Roboto"/>
      <p:regular r:id="rId37"/>
      <p:bold r:id="rId38"/>
      <p:italic r:id="rId39"/>
      <p:boldItalic r:id="rId40"/>
    </p:embeddedFont>
    <p:embeddedFont>
      <p:font typeface="Nunit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5.xml"/><Relationship Id="rId42" Type="http://schemas.openxmlformats.org/officeDocument/2006/relationships/font" Target="fonts/Nunito-bold.fntdata"/><Relationship Id="rId41" Type="http://schemas.openxmlformats.org/officeDocument/2006/relationships/font" Target="fonts/Nunito-regular.fntdata"/><Relationship Id="rId22" Type="http://schemas.openxmlformats.org/officeDocument/2006/relationships/slide" Target="slides/slide17.xml"/><Relationship Id="rId44" Type="http://schemas.openxmlformats.org/officeDocument/2006/relationships/font" Target="fonts/Nunito-boldItalic.fntdata"/><Relationship Id="rId21" Type="http://schemas.openxmlformats.org/officeDocument/2006/relationships/slide" Target="slides/slide16.xml"/><Relationship Id="rId43" Type="http://schemas.openxmlformats.org/officeDocument/2006/relationships/font" Target="fonts/Nunito-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italic.fntdata"/><Relationship Id="rId16" Type="http://schemas.openxmlformats.org/officeDocument/2006/relationships/slide" Target="slides/slide11.xml"/><Relationship Id="rId38" Type="http://schemas.openxmlformats.org/officeDocument/2006/relationships/font" Target="fonts/Robo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jp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7f8a34129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7f8a34129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455eb574bd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455eb574bd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455eb574b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455eb574b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7f4fa759c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7f4fa759c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455eb574b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455eb574b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455eb574b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455eb574b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455eb574b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455eb574b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455eb574bd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455eb574b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455eb574b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455eb574b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455eb574bd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455eb574b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457276e75a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457276e75a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455eb574b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455eb574b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45662e1a9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45662e1a9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45662e1a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45662e1a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457276e75a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457276e75a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457276e75a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457276e75a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455eb574bd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455eb574bd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457276e75a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457276e75a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455eb574bd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455eb574bd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7f4fa759c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7f4fa759c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7f4fa759c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7f4fa759c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457276e75a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457276e75a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455eb574b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455eb574b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457276e75a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457276e75a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7f4fa759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7f4fa759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457276e75a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457276e75a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7f4fa759c8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7f4fa759c8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7f4fa759c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7f4fa759c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457276e75a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457276e75a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455eb574b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455eb574b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5.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hyperlink" Target="https://github.com/SatyaRanjan07/RLL-Projec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4059975" y="2728400"/>
            <a:ext cx="5084100" cy="2165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solidFill>
                  <a:srgbClr val="7F0055"/>
                </a:solidFill>
                <a:latin typeface="Times New Roman"/>
                <a:ea typeface="Times New Roman"/>
                <a:cs typeface="Times New Roman"/>
                <a:sym typeface="Times New Roman"/>
              </a:rPr>
              <a:t>REAL LIFE LAB</a:t>
            </a:r>
            <a:endParaRPr>
              <a:solidFill>
                <a:srgbClr val="7F0055"/>
              </a:solidFill>
              <a:latin typeface="Times New Roman"/>
              <a:ea typeface="Times New Roman"/>
              <a:cs typeface="Times New Roman"/>
              <a:sym typeface="Times New Roman"/>
            </a:endParaRPr>
          </a:p>
          <a:p>
            <a:pPr indent="0" lvl="0" marL="0" rtl="0" algn="ctr">
              <a:spcBef>
                <a:spcPts val="0"/>
              </a:spcBef>
              <a:spcAft>
                <a:spcPts val="0"/>
              </a:spcAft>
              <a:buNone/>
            </a:pPr>
            <a:r>
              <a:rPr lang="en">
                <a:solidFill>
                  <a:srgbClr val="7F0055"/>
                </a:solidFill>
                <a:latin typeface="Times New Roman"/>
                <a:ea typeface="Times New Roman"/>
                <a:cs typeface="Times New Roman"/>
                <a:sym typeface="Times New Roman"/>
              </a:rPr>
              <a:t>GROUP 1</a:t>
            </a:r>
            <a:endParaRPr>
              <a:solidFill>
                <a:srgbClr val="7F0055"/>
              </a:solidFill>
              <a:latin typeface="Times New Roman"/>
              <a:ea typeface="Times New Roman"/>
              <a:cs typeface="Times New Roman"/>
              <a:sym typeface="Times New Roman"/>
            </a:endParaRPr>
          </a:p>
          <a:p>
            <a:pPr indent="0" lvl="0" marL="0" rtl="0" algn="ctr">
              <a:spcBef>
                <a:spcPts val="0"/>
              </a:spcBef>
              <a:spcAft>
                <a:spcPts val="0"/>
              </a:spcAft>
              <a:buNone/>
            </a:pPr>
            <a:r>
              <a:rPr lang="en">
                <a:solidFill>
                  <a:srgbClr val="7F0055"/>
                </a:solidFill>
                <a:latin typeface="Times New Roman"/>
                <a:ea typeface="Times New Roman"/>
                <a:cs typeface="Times New Roman"/>
                <a:sym typeface="Times New Roman"/>
              </a:rPr>
              <a:t>FIRSTCRY</a:t>
            </a:r>
            <a:endParaRPr>
              <a:solidFill>
                <a:srgbClr val="7F0055"/>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195475"/>
            <a:ext cx="8520600" cy="636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990"/>
              <a:buFont typeface="Arial"/>
              <a:buNone/>
            </a:pPr>
            <a:r>
              <a:rPr lang="en" sz="2580">
                <a:highlight>
                  <a:srgbClr val="FFFFFF"/>
                </a:highlight>
              </a:rPr>
              <a:t>BACKGROUND OF THE PROJECT</a:t>
            </a:r>
            <a:endParaRPr sz="2580">
              <a:highlight>
                <a:srgbClr val="FFFFFF"/>
              </a:highlight>
            </a:endParaRPr>
          </a:p>
          <a:p>
            <a:pPr indent="0" lvl="0" marL="0" rtl="0" algn="l">
              <a:spcBef>
                <a:spcPts val="0"/>
              </a:spcBef>
              <a:spcAft>
                <a:spcPts val="0"/>
              </a:spcAft>
              <a:buSzPts val="990"/>
              <a:buNone/>
            </a:pPr>
            <a:r>
              <a:t/>
            </a:r>
            <a:endParaRPr sz="2520"/>
          </a:p>
        </p:txBody>
      </p:sp>
      <p:sp>
        <p:nvSpPr>
          <p:cNvPr id="109" name="Google Shape;109;p22"/>
          <p:cNvSpPr txBox="1"/>
          <p:nvPr>
            <p:ph idx="1" type="body"/>
          </p:nvPr>
        </p:nvSpPr>
        <p:spPr>
          <a:xfrm>
            <a:off x="194425" y="1017725"/>
            <a:ext cx="8520600" cy="4265400"/>
          </a:xfrm>
          <a:prstGeom prst="rect">
            <a:avLst/>
          </a:prstGeom>
        </p:spPr>
        <p:txBody>
          <a:bodyPr anchorCtr="0" anchor="t" bIns="91425" lIns="91425" spcFirstLastPara="1" rIns="91425" wrap="square" tIns="91425">
            <a:normAutofit fontScale="25000" lnSpcReduction="20000"/>
          </a:bodyPr>
          <a:lstStyle/>
          <a:p>
            <a:pPr indent="0" lvl="0" marL="0" rtl="0" algn="l">
              <a:lnSpc>
                <a:spcPct val="95000"/>
              </a:lnSpc>
              <a:spcBef>
                <a:spcPts val="0"/>
              </a:spcBef>
              <a:spcAft>
                <a:spcPts val="0"/>
              </a:spcAft>
              <a:buSzPts val="131"/>
              <a:buNone/>
            </a:pPr>
            <a:r>
              <a:rPr lang="en" sz="8103">
                <a:solidFill>
                  <a:schemeClr val="dk1"/>
                </a:solidFill>
                <a:highlight>
                  <a:srgbClr val="FFFFFF"/>
                </a:highlight>
              </a:rPr>
              <a:t>Mphasis has developed a new site for e-Commerce website. It provides</a:t>
            </a:r>
            <a:endParaRPr sz="8103">
              <a:solidFill>
                <a:schemeClr val="dk1"/>
              </a:solidFill>
              <a:highlight>
                <a:srgbClr val="FFFFFF"/>
              </a:highlight>
            </a:endParaRPr>
          </a:p>
          <a:p>
            <a:pPr indent="0" lvl="0" marL="0" rtl="0" algn="l">
              <a:lnSpc>
                <a:spcPct val="95000"/>
              </a:lnSpc>
              <a:spcBef>
                <a:spcPts val="1200"/>
              </a:spcBef>
              <a:spcAft>
                <a:spcPts val="0"/>
              </a:spcAft>
              <a:buSzPts val="131"/>
              <a:buNone/>
            </a:pPr>
            <a:r>
              <a:rPr lang="en" sz="8103">
                <a:solidFill>
                  <a:schemeClr val="dk1"/>
                </a:solidFill>
                <a:highlight>
                  <a:srgbClr val="FFFFFF"/>
                </a:highlight>
              </a:rPr>
              <a:t>the user with different options for e-Commerce website.</a:t>
            </a:r>
            <a:endParaRPr sz="8103">
              <a:solidFill>
                <a:schemeClr val="dk1"/>
              </a:solidFill>
              <a:highlight>
                <a:srgbClr val="FFFFFF"/>
              </a:highlight>
            </a:endParaRPr>
          </a:p>
          <a:p>
            <a:pPr indent="0" lvl="0" marL="0" rtl="0" algn="l">
              <a:lnSpc>
                <a:spcPct val="95000"/>
              </a:lnSpc>
              <a:spcBef>
                <a:spcPts val="1200"/>
              </a:spcBef>
              <a:spcAft>
                <a:spcPts val="0"/>
              </a:spcAft>
              <a:buClr>
                <a:schemeClr val="dk1"/>
              </a:buClr>
              <a:buSzPts val="275"/>
              <a:buFont typeface="Arial"/>
              <a:buNone/>
            </a:pPr>
            <a:r>
              <a:rPr b="1" lang="en" sz="8103" u="sng">
                <a:solidFill>
                  <a:schemeClr val="dk1"/>
                </a:solidFill>
                <a:highlight>
                  <a:srgbClr val="FFFFFF"/>
                </a:highlight>
              </a:rPr>
              <a:t>Following are functionalities for the site:</a:t>
            </a:r>
            <a:endParaRPr b="1" sz="8103" u="sng">
              <a:solidFill>
                <a:schemeClr val="dk1"/>
              </a:solidFill>
              <a:highlight>
                <a:srgbClr val="FFFFFF"/>
              </a:highlight>
            </a:endParaRPr>
          </a:p>
          <a:p>
            <a:pPr indent="0" lvl="0" marL="0" rtl="0" algn="l">
              <a:lnSpc>
                <a:spcPct val="95000"/>
              </a:lnSpc>
              <a:spcBef>
                <a:spcPts val="1200"/>
              </a:spcBef>
              <a:spcAft>
                <a:spcPts val="0"/>
              </a:spcAft>
              <a:buClr>
                <a:schemeClr val="dk1"/>
              </a:buClr>
              <a:buSzPts val="275"/>
              <a:buFont typeface="Arial"/>
              <a:buNone/>
            </a:pPr>
            <a:r>
              <a:rPr lang="en" sz="8103">
                <a:solidFill>
                  <a:schemeClr val="dk1"/>
                </a:solidFill>
                <a:highlight>
                  <a:srgbClr val="FFFFFF"/>
                </a:highlight>
              </a:rPr>
              <a:t>1.Login.</a:t>
            </a:r>
            <a:endParaRPr sz="8103">
              <a:solidFill>
                <a:schemeClr val="dk1"/>
              </a:solidFill>
              <a:highlight>
                <a:srgbClr val="FFFFFF"/>
              </a:highlight>
            </a:endParaRPr>
          </a:p>
          <a:p>
            <a:pPr indent="0" lvl="0" marL="0" rtl="0" algn="l">
              <a:lnSpc>
                <a:spcPct val="95000"/>
              </a:lnSpc>
              <a:spcBef>
                <a:spcPts val="1200"/>
              </a:spcBef>
              <a:spcAft>
                <a:spcPts val="0"/>
              </a:spcAft>
              <a:buClr>
                <a:schemeClr val="dk1"/>
              </a:buClr>
              <a:buSzPts val="275"/>
              <a:buFont typeface="Arial"/>
              <a:buNone/>
            </a:pPr>
            <a:r>
              <a:rPr lang="en" sz="8103">
                <a:solidFill>
                  <a:schemeClr val="dk1"/>
                </a:solidFill>
                <a:highlight>
                  <a:srgbClr val="FFFFFF"/>
                </a:highlight>
              </a:rPr>
              <a:t>2.MyProfile.</a:t>
            </a:r>
            <a:endParaRPr sz="8103">
              <a:solidFill>
                <a:schemeClr val="dk1"/>
              </a:solidFill>
              <a:highlight>
                <a:srgbClr val="FFFFFF"/>
              </a:highlight>
            </a:endParaRPr>
          </a:p>
          <a:p>
            <a:pPr indent="0" lvl="0" marL="0" rtl="0" algn="l">
              <a:lnSpc>
                <a:spcPct val="95000"/>
              </a:lnSpc>
              <a:spcBef>
                <a:spcPts val="1200"/>
              </a:spcBef>
              <a:spcAft>
                <a:spcPts val="0"/>
              </a:spcAft>
              <a:buClr>
                <a:schemeClr val="dk1"/>
              </a:buClr>
              <a:buSzPts val="275"/>
              <a:buFont typeface="Arial"/>
              <a:buNone/>
            </a:pPr>
            <a:r>
              <a:rPr lang="en" sz="8103">
                <a:solidFill>
                  <a:schemeClr val="dk1"/>
                </a:solidFill>
                <a:highlight>
                  <a:srgbClr val="FFFFFF"/>
                </a:highlight>
              </a:rPr>
              <a:t>3.Search.</a:t>
            </a:r>
            <a:endParaRPr sz="8103">
              <a:solidFill>
                <a:schemeClr val="dk1"/>
              </a:solidFill>
              <a:highlight>
                <a:srgbClr val="FFFFFF"/>
              </a:highlight>
            </a:endParaRPr>
          </a:p>
          <a:p>
            <a:pPr indent="0" lvl="0" marL="0" rtl="0" algn="l">
              <a:lnSpc>
                <a:spcPct val="95000"/>
              </a:lnSpc>
              <a:spcBef>
                <a:spcPts val="1200"/>
              </a:spcBef>
              <a:spcAft>
                <a:spcPts val="0"/>
              </a:spcAft>
              <a:buClr>
                <a:schemeClr val="dk1"/>
              </a:buClr>
              <a:buSzPts val="275"/>
              <a:buFont typeface="Arial"/>
              <a:buNone/>
            </a:pPr>
            <a:r>
              <a:rPr lang="en" sz="8103">
                <a:solidFill>
                  <a:schemeClr val="dk1"/>
                </a:solidFill>
                <a:highlight>
                  <a:srgbClr val="FFFFFF"/>
                </a:highlight>
              </a:rPr>
              <a:t>4.AddToCart.</a:t>
            </a:r>
            <a:endParaRPr sz="8103">
              <a:solidFill>
                <a:schemeClr val="dk1"/>
              </a:solidFill>
              <a:highlight>
                <a:srgbClr val="FFFFFF"/>
              </a:highlight>
            </a:endParaRPr>
          </a:p>
          <a:p>
            <a:pPr indent="0" lvl="0" marL="0" rtl="0" algn="l">
              <a:lnSpc>
                <a:spcPct val="95000"/>
              </a:lnSpc>
              <a:spcBef>
                <a:spcPts val="1200"/>
              </a:spcBef>
              <a:spcAft>
                <a:spcPts val="0"/>
              </a:spcAft>
              <a:buClr>
                <a:schemeClr val="dk1"/>
              </a:buClr>
              <a:buSzPts val="275"/>
              <a:buFont typeface="Arial"/>
              <a:buNone/>
            </a:pPr>
            <a:r>
              <a:rPr lang="en" sz="8103">
                <a:solidFill>
                  <a:schemeClr val="dk1"/>
                </a:solidFill>
                <a:highlight>
                  <a:srgbClr val="FFFFFF"/>
                </a:highlight>
              </a:rPr>
              <a:t>5.Store Locator. </a:t>
            </a:r>
            <a:endParaRPr sz="8103">
              <a:solidFill>
                <a:schemeClr val="dk1"/>
              </a:solidFill>
              <a:highlight>
                <a:srgbClr val="FFFFFF"/>
              </a:highlight>
            </a:endParaRPr>
          </a:p>
          <a:p>
            <a:pPr indent="0" lvl="0" marL="0" rtl="0" algn="l">
              <a:lnSpc>
                <a:spcPct val="95000"/>
              </a:lnSpc>
              <a:spcBef>
                <a:spcPts val="1200"/>
              </a:spcBef>
              <a:spcAft>
                <a:spcPts val="0"/>
              </a:spcAft>
              <a:buClr>
                <a:schemeClr val="dk1"/>
              </a:buClr>
              <a:buSzPts val="275"/>
              <a:buFont typeface="Arial"/>
              <a:buNone/>
            </a:pPr>
            <a:r>
              <a:rPr lang="en" sz="8103">
                <a:solidFill>
                  <a:schemeClr val="dk1"/>
                </a:solidFill>
                <a:highlight>
                  <a:srgbClr val="FFFFFF"/>
                </a:highlight>
              </a:rPr>
              <a:t>6.Preschool Locator.</a:t>
            </a:r>
            <a:endParaRPr sz="8103">
              <a:solidFill>
                <a:schemeClr val="dk1"/>
              </a:solidFill>
              <a:highlight>
                <a:srgbClr val="FFFFFF"/>
              </a:highlight>
            </a:endParaRPr>
          </a:p>
          <a:p>
            <a:pPr indent="0" lvl="0" marL="0" rtl="0" algn="l">
              <a:lnSpc>
                <a:spcPct val="95000"/>
              </a:lnSpc>
              <a:spcBef>
                <a:spcPts val="1200"/>
              </a:spcBef>
              <a:spcAft>
                <a:spcPts val="0"/>
              </a:spcAft>
              <a:buClr>
                <a:schemeClr val="dk1"/>
              </a:buClr>
              <a:buSzPts val="275"/>
              <a:buFont typeface="Arial"/>
              <a:buNone/>
            </a:pPr>
            <a:r>
              <a:rPr lang="en" sz="8103">
                <a:solidFill>
                  <a:schemeClr val="dk1"/>
                </a:solidFill>
                <a:highlight>
                  <a:srgbClr val="FFFFFF"/>
                </a:highlight>
              </a:rPr>
              <a:t>7.Cart Functionaity.</a:t>
            </a:r>
            <a:endParaRPr sz="8103">
              <a:solidFill>
                <a:schemeClr val="dk1"/>
              </a:solidFill>
              <a:highlight>
                <a:srgbClr val="FFFFFF"/>
              </a:highlight>
            </a:endParaRPr>
          </a:p>
          <a:p>
            <a:pPr indent="0" lvl="0" marL="0" rtl="0" algn="l">
              <a:lnSpc>
                <a:spcPct val="95000"/>
              </a:lnSpc>
              <a:spcBef>
                <a:spcPts val="1200"/>
              </a:spcBef>
              <a:spcAft>
                <a:spcPts val="0"/>
              </a:spcAft>
              <a:buClr>
                <a:schemeClr val="dk1"/>
              </a:buClr>
              <a:buSzPts val="275"/>
              <a:buFont typeface="Arial"/>
              <a:buNone/>
            </a:pPr>
            <a:r>
              <a:rPr lang="en" sz="8103">
                <a:solidFill>
                  <a:schemeClr val="dk1"/>
                </a:solidFill>
                <a:highlight>
                  <a:srgbClr val="FFFFFF"/>
                </a:highlight>
              </a:rPr>
              <a:t>8.Shortlist.</a:t>
            </a:r>
            <a:endParaRPr sz="8103">
              <a:solidFill>
                <a:schemeClr val="dk1"/>
              </a:solidFill>
              <a:highlight>
                <a:srgbClr val="FFFFFF"/>
              </a:highlight>
            </a:endParaRPr>
          </a:p>
          <a:p>
            <a:pPr indent="0" lvl="0" marL="0" rtl="0" algn="l">
              <a:lnSpc>
                <a:spcPct val="95000"/>
              </a:lnSpc>
              <a:spcBef>
                <a:spcPts val="1200"/>
              </a:spcBef>
              <a:spcAft>
                <a:spcPts val="0"/>
              </a:spcAft>
              <a:buSzPct val="25151"/>
              <a:buNone/>
            </a:pPr>
            <a:r>
              <a:t/>
            </a:r>
            <a:endParaRPr sz="2077">
              <a:solidFill>
                <a:schemeClr val="dk1"/>
              </a:solidFill>
              <a:highlight>
                <a:srgbClr val="FFFFFF"/>
              </a:highlight>
            </a:endParaRPr>
          </a:p>
          <a:p>
            <a:pPr indent="0" lvl="0" marL="0" rtl="0" algn="l">
              <a:lnSpc>
                <a:spcPct val="95000"/>
              </a:lnSpc>
              <a:spcBef>
                <a:spcPts val="1200"/>
              </a:spcBef>
              <a:spcAft>
                <a:spcPts val="1200"/>
              </a:spcAft>
              <a:buSzPct val="25151"/>
              <a:buNone/>
            </a:pPr>
            <a:r>
              <a:t/>
            </a:r>
            <a:endParaRPr sz="2077">
              <a:solidFill>
                <a:schemeClr val="dk1"/>
              </a:solidFill>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3"/>
          <p:cNvSpPr txBox="1"/>
          <p:nvPr>
            <p:ph type="title"/>
          </p:nvPr>
        </p:nvSpPr>
        <p:spPr>
          <a:xfrm>
            <a:off x="246425" y="1447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FEATURE</a:t>
            </a:r>
            <a:endParaRPr/>
          </a:p>
        </p:txBody>
      </p:sp>
      <p:sp>
        <p:nvSpPr>
          <p:cNvPr id="115" name="Google Shape;115;p23"/>
          <p:cNvSpPr txBox="1"/>
          <p:nvPr>
            <p:ph idx="1" type="body"/>
          </p:nvPr>
        </p:nvSpPr>
        <p:spPr>
          <a:xfrm>
            <a:off x="483025" y="1031300"/>
            <a:ext cx="8459400" cy="3812100"/>
          </a:xfrm>
          <a:prstGeom prst="rect">
            <a:avLst/>
          </a:prstGeom>
        </p:spPr>
        <p:txBody>
          <a:bodyPr anchorCtr="0" anchor="t" bIns="91425" lIns="91425" spcFirstLastPara="1" rIns="91425" wrap="square" tIns="91425">
            <a:noAutofit/>
          </a:bodyPr>
          <a:lstStyle/>
          <a:p>
            <a:pPr indent="0" lvl="0" marL="0" rtl="0" algn="l">
              <a:lnSpc>
                <a:spcPct val="150000"/>
              </a:lnSpc>
              <a:spcBef>
                <a:spcPts val="1000"/>
              </a:spcBef>
              <a:spcAft>
                <a:spcPts val="0"/>
              </a:spcAft>
              <a:buClr>
                <a:schemeClr val="dk1"/>
              </a:buClr>
              <a:buSzPts val="935"/>
              <a:buFont typeface="Arial"/>
              <a:buNone/>
            </a:pPr>
            <a:r>
              <a:rPr lang="en" sz="1375">
                <a:solidFill>
                  <a:srgbClr val="181717"/>
                </a:solidFill>
              </a:rPr>
              <a:t>The feature file serves as a collaboration tool between the business stakeholders, developers, and testers. It helps to bridge the gap between technical and non-technical team members by providing a common language to describe the expected behavior of the software.</a:t>
            </a:r>
            <a:endParaRPr sz="1375">
              <a:solidFill>
                <a:srgbClr val="181717"/>
              </a:solidFill>
            </a:endParaRPr>
          </a:p>
          <a:p>
            <a:pPr indent="0" lvl="0" marL="0" rtl="0" algn="l">
              <a:lnSpc>
                <a:spcPct val="150000"/>
              </a:lnSpc>
              <a:spcBef>
                <a:spcPts val="1000"/>
              </a:spcBef>
              <a:spcAft>
                <a:spcPts val="0"/>
              </a:spcAft>
              <a:buClr>
                <a:schemeClr val="dk1"/>
              </a:buClr>
              <a:buSzPts val="935"/>
              <a:buFont typeface="Arial"/>
              <a:buNone/>
            </a:pPr>
            <a:r>
              <a:rPr lang="en" sz="1375">
                <a:solidFill>
                  <a:srgbClr val="181717"/>
                </a:solidFill>
              </a:rPr>
              <a:t>The uses of feature files in Cucumber are:</a:t>
            </a:r>
            <a:endParaRPr sz="1375">
              <a:solidFill>
                <a:srgbClr val="181717"/>
              </a:solidFill>
            </a:endParaRPr>
          </a:p>
          <a:p>
            <a:pPr indent="0" lvl="0" marL="0" rtl="0" algn="l">
              <a:lnSpc>
                <a:spcPct val="150000"/>
              </a:lnSpc>
              <a:spcBef>
                <a:spcPts val="1000"/>
              </a:spcBef>
              <a:spcAft>
                <a:spcPts val="0"/>
              </a:spcAft>
              <a:buClr>
                <a:schemeClr val="dk1"/>
              </a:buClr>
              <a:buSzPts val="935"/>
              <a:buFont typeface="Arial"/>
              <a:buNone/>
            </a:pPr>
            <a:r>
              <a:rPr lang="en" sz="1375">
                <a:solidFill>
                  <a:schemeClr val="dk1"/>
                </a:solidFill>
              </a:rPr>
              <a:t>1.</a:t>
            </a:r>
            <a:r>
              <a:rPr b="1" lang="en" sz="1375">
                <a:solidFill>
                  <a:srgbClr val="181717"/>
                </a:solidFill>
              </a:rPr>
              <a:t>Documentation: </a:t>
            </a:r>
            <a:r>
              <a:rPr lang="en" sz="1375">
                <a:solidFill>
                  <a:srgbClr val="181717"/>
                </a:solidFill>
              </a:rPr>
              <a:t>Feature files act as living documentation that describes the behavior of the software in a language that is understandable by both technical and non-technical team members. They provide a clear understanding of the features being developed and tested.</a:t>
            </a:r>
            <a:endParaRPr sz="1375">
              <a:solidFill>
                <a:srgbClr val="181717"/>
              </a:solidFill>
            </a:endParaRPr>
          </a:p>
          <a:p>
            <a:pPr indent="0" lvl="0" marL="0" rtl="0" algn="l">
              <a:lnSpc>
                <a:spcPct val="150000"/>
              </a:lnSpc>
              <a:spcBef>
                <a:spcPts val="1000"/>
              </a:spcBef>
              <a:spcAft>
                <a:spcPts val="0"/>
              </a:spcAft>
              <a:buClr>
                <a:schemeClr val="dk1"/>
              </a:buClr>
              <a:buSzPts val="935"/>
              <a:buFont typeface="Arial"/>
              <a:buNone/>
            </a:pPr>
            <a:r>
              <a:rPr lang="en" sz="1375">
                <a:solidFill>
                  <a:schemeClr val="dk1"/>
                </a:solidFill>
              </a:rPr>
              <a:t>2.</a:t>
            </a:r>
            <a:r>
              <a:rPr lang="en" sz="1375">
                <a:solidFill>
                  <a:srgbClr val="181717"/>
                </a:solidFill>
              </a:rPr>
              <a:t> </a:t>
            </a:r>
            <a:r>
              <a:rPr b="1" lang="en" sz="1375">
                <a:solidFill>
                  <a:srgbClr val="181717"/>
                </a:solidFill>
              </a:rPr>
              <a:t>Test Scenario Definition: </a:t>
            </a:r>
            <a:r>
              <a:rPr lang="en" sz="1375">
                <a:solidFill>
                  <a:srgbClr val="181717"/>
                </a:solidFill>
              </a:rPr>
              <a:t>Feature files define the test scenarios in a structured manner using the Gherkin syntax. Each scenario outlines a specific use case or behavior of the software, making it easier to understand and execute the tests.</a:t>
            </a:r>
            <a:endParaRPr sz="1375">
              <a:solidFill>
                <a:srgbClr val="181717"/>
              </a:solidFill>
            </a:endParaRPr>
          </a:p>
          <a:p>
            <a:pPr indent="0" lvl="0" marL="0" rtl="0" algn="l">
              <a:lnSpc>
                <a:spcPct val="150000"/>
              </a:lnSpc>
              <a:spcBef>
                <a:spcPts val="1000"/>
              </a:spcBef>
              <a:spcAft>
                <a:spcPts val="0"/>
              </a:spcAft>
              <a:buClr>
                <a:schemeClr val="dk1"/>
              </a:buClr>
              <a:buSzPts val="935"/>
              <a:buFont typeface="Arial"/>
              <a:buNone/>
            </a:pPr>
            <a:r>
              <a:rPr lang="en" sz="1375">
                <a:solidFill>
                  <a:srgbClr val="181717"/>
                </a:solidFill>
              </a:rPr>
              <a:t>.</a:t>
            </a:r>
            <a:endParaRPr sz="1375">
              <a:solidFill>
                <a:srgbClr val="181717"/>
              </a:solidFill>
            </a:endParaRPr>
          </a:p>
          <a:p>
            <a:pPr indent="0" lvl="0" marL="0" rtl="0" algn="l">
              <a:spcBef>
                <a:spcPts val="0"/>
              </a:spcBef>
              <a:spcAft>
                <a:spcPts val="1200"/>
              </a:spcAft>
              <a:buSzPts val="935"/>
              <a:buNone/>
            </a:pPr>
            <a:r>
              <a:t/>
            </a:r>
            <a:endParaRPr sz="1629"/>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4"/>
          <p:cNvSpPr txBox="1"/>
          <p:nvPr>
            <p:ph type="title"/>
          </p:nvPr>
        </p:nvSpPr>
        <p:spPr>
          <a:xfrm>
            <a:off x="16810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FEATURE</a:t>
            </a:r>
            <a:endParaRPr/>
          </a:p>
        </p:txBody>
      </p:sp>
      <p:sp>
        <p:nvSpPr>
          <p:cNvPr id="121" name="Google Shape;121;p24"/>
          <p:cNvSpPr txBox="1"/>
          <p:nvPr>
            <p:ph idx="1" type="body"/>
          </p:nvPr>
        </p:nvSpPr>
        <p:spPr>
          <a:xfrm>
            <a:off x="311700" y="1057425"/>
            <a:ext cx="8520600" cy="41385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Clr>
                <a:schemeClr val="dk1"/>
              </a:buClr>
              <a:buSzPts val="1100"/>
              <a:buFont typeface="Arial"/>
              <a:buNone/>
            </a:pPr>
            <a:r>
              <a:rPr lang="en" sz="1600">
                <a:solidFill>
                  <a:srgbClr val="181717"/>
                </a:solidFill>
              </a:rPr>
              <a:t>3. </a:t>
            </a:r>
            <a:r>
              <a:rPr b="1" lang="en" sz="1600">
                <a:solidFill>
                  <a:srgbClr val="181717"/>
                </a:solidFill>
              </a:rPr>
              <a:t>Test Case Generation:</a:t>
            </a:r>
            <a:r>
              <a:rPr lang="en" sz="1600">
                <a:solidFill>
                  <a:srgbClr val="181717"/>
                </a:solidFill>
              </a:rPr>
              <a:t> Feature files serve as a basis for generating automated test cases. The scenarios and steps defined in the feature files can be mapped to corresponding step definitions in the automation code, allowing the tests to be executed automatically</a:t>
            </a:r>
            <a:endParaRPr sz="1600">
              <a:solidFill>
                <a:srgbClr val="181717"/>
              </a:solidFill>
            </a:endParaRPr>
          </a:p>
          <a:p>
            <a:pPr indent="0" lvl="0" marL="0" rtl="0" algn="l">
              <a:lnSpc>
                <a:spcPct val="150000"/>
              </a:lnSpc>
              <a:spcBef>
                <a:spcPts val="0"/>
              </a:spcBef>
              <a:spcAft>
                <a:spcPts val="0"/>
              </a:spcAft>
              <a:buClr>
                <a:schemeClr val="dk1"/>
              </a:buClr>
              <a:buSzPts val="1100"/>
              <a:buFont typeface="Arial"/>
              <a:buNone/>
            </a:pPr>
            <a:r>
              <a:rPr lang="en" sz="1600">
                <a:solidFill>
                  <a:srgbClr val="181717"/>
                </a:solidFill>
              </a:rPr>
              <a:t>4. </a:t>
            </a:r>
            <a:r>
              <a:rPr b="1" lang="en" sz="1600">
                <a:solidFill>
                  <a:srgbClr val="181717"/>
                </a:solidFill>
              </a:rPr>
              <a:t>Collaboration and Communication</a:t>
            </a:r>
            <a:r>
              <a:rPr lang="en" sz="1600">
                <a:solidFill>
                  <a:srgbClr val="181717"/>
                </a:solidFill>
              </a:rPr>
              <a:t>: Feature files promote collaboration among team members. Business stakeholders can provide input and feedback on the scenarios, while developers and testers can ensure that the implementation meets the desired behavior.</a:t>
            </a:r>
            <a:endParaRPr sz="1600">
              <a:solidFill>
                <a:srgbClr val="181717"/>
              </a:solidFill>
            </a:endParaRPr>
          </a:p>
          <a:p>
            <a:pPr indent="0" lvl="0" marL="0" rtl="0" algn="l">
              <a:lnSpc>
                <a:spcPct val="150000"/>
              </a:lnSpc>
              <a:spcBef>
                <a:spcPts val="0"/>
              </a:spcBef>
              <a:spcAft>
                <a:spcPts val="0"/>
              </a:spcAft>
              <a:buClr>
                <a:schemeClr val="dk1"/>
              </a:buClr>
              <a:buSzPts val="1100"/>
              <a:buFont typeface="Arial"/>
              <a:buNone/>
            </a:pPr>
            <a:r>
              <a:rPr lang="en" sz="1600">
                <a:solidFill>
                  <a:srgbClr val="181717"/>
                </a:solidFill>
              </a:rPr>
              <a:t>5. </a:t>
            </a:r>
            <a:r>
              <a:rPr b="1" lang="en" sz="1600">
                <a:solidFill>
                  <a:srgbClr val="181717"/>
                </a:solidFill>
              </a:rPr>
              <a:t>Behavior-Driven Development (BDD): </a:t>
            </a:r>
            <a:r>
              <a:rPr lang="en" sz="1600">
                <a:solidFill>
                  <a:srgbClr val="181717"/>
                </a:solidFill>
              </a:rPr>
              <a:t>Feature files are a core component of the BDD approach, where the focus is on defining the desired behavior of the software through collaboration and communication. BDD emphasizes the use of feature files to drive development and testing activities.</a:t>
            </a:r>
            <a:endParaRPr sz="1600">
              <a:solidFill>
                <a:srgbClr val="181717"/>
              </a:solidFill>
            </a:endParaRPr>
          </a:p>
          <a:p>
            <a:pPr indent="0" lvl="0" marL="0" rtl="0" algn="l">
              <a:spcBef>
                <a:spcPts val="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LOGIN FEATURE FILE</a:t>
            </a:r>
            <a:endParaRPr/>
          </a:p>
        </p:txBody>
      </p:sp>
      <p:sp>
        <p:nvSpPr>
          <p:cNvPr id="127" name="Google Shape;127;p25"/>
          <p:cNvSpPr txBox="1"/>
          <p:nvPr>
            <p:ph idx="1" type="body"/>
          </p:nvPr>
        </p:nvSpPr>
        <p:spPr>
          <a:xfrm>
            <a:off x="311700" y="1135725"/>
            <a:ext cx="8670000" cy="4007700"/>
          </a:xfrm>
          <a:prstGeom prst="rect">
            <a:avLst/>
          </a:prstGeom>
        </p:spPr>
        <p:txBody>
          <a:bodyPr anchorCtr="0" anchor="t" bIns="91425" lIns="91425" spcFirstLastPara="1" rIns="91425" wrap="square" tIns="91425">
            <a:noAutofit/>
          </a:bodyPr>
          <a:lstStyle/>
          <a:p>
            <a:pPr indent="0" lvl="0" marL="25400" rtl="0" algn="l">
              <a:spcBef>
                <a:spcPts val="0"/>
              </a:spcBef>
              <a:spcAft>
                <a:spcPts val="0"/>
              </a:spcAft>
              <a:buClr>
                <a:schemeClr val="dk1"/>
              </a:buClr>
              <a:buSzPts val="1100"/>
              <a:buFont typeface="Arial"/>
              <a:buNone/>
            </a:pPr>
            <a:r>
              <a:rPr lang="en">
                <a:solidFill>
                  <a:srgbClr val="808000"/>
                </a:solidFill>
                <a:highlight>
                  <a:srgbClr val="FFFFFF"/>
                </a:highlight>
              </a:rPr>
              <a:t>Feature: </a:t>
            </a:r>
            <a:r>
              <a:rPr lang="en">
                <a:solidFill>
                  <a:schemeClr val="dk1"/>
                </a:solidFill>
                <a:highlight>
                  <a:srgbClr val="FFFFFF"/>
                </a:highlight>
              </a:rPr>
              <a:t>FirstCry Login Automation</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FF"/>
                </a:solidFill>
                <a:highlight>
                  <a:srgbClr val="FFFFFF"/>
                </a:highlight>
              </a:rPr>
              <a:t>@Rani</a:t>
            </a:r>
            <a:endParaRPr>
              <a:solidFill>
                <a:srgbClr val="0080FF"/>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808000"/>
                </a:solidFill>
                <a:highlight>
                  <a:srgbClr val="FFFFFF"/>
                </a:highlight>
              </a:rPr>
              <a:t>Scenario: </a:t>
            </a:r>
            <a:r>
              <a:rPr lang="en">
                <a:solidFill>
                  <a:schemeClr val="dk1"/>
                </a:solidFill>
                <a:highlight>
                  <a:srgbClr val="FFFFFF"/>
                </a:highlight>
              </a:rPr>
              <a:t>Login to FirstCry</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Given </a:t>
            </a:r>
            <a:r>
              <a:rPr lang="en">
                <a:solidFill>
                  <a:schemeClr val="dk1"/>
                </a:solidFill>
                <a:highlight>
                  <a:srgbClr val="FFFFFF"/>
                </a:highlight>
              </a:rPr>
              <a:t>a user is in the LandingPage on Firstcry</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When </a:t>
            </a:r>
            <a:r>
              <a:rPr lang="en">
                <a:solidFill>
                  <a:schemeClr val="dk1"/>
                </a:solidFill>
                <a:highlight>
                  <a:srgbClr val="FFFFFF"/>
                </a:highlight>
              </a:rPr>
              <a:t>user click on the login button</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user enter valid emailid</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user click on the continue button</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user click the submit button</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user should be logged in successfully</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user again go to login page</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enter invalid emailid</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Then </a:t>
            </a:r>
            <a:r>
              <a:rPr lang="en">
                <a:solidFill>
                  <a:schemeClr val="dk1"/>
                </a:solidFill>
                <a:highlight>
                  <a:srgbClr val="FFFFFF"/>
                </a:highlight>
              </a:rPr>
              <a:t>user cant login and screenshot is generated</a:t>
            </a:r>
            <a:endParaRPr>
              <a:solidFill>
                <a:schemeClr val="dk1"/>
              </a:solidFill>
              <a:highlight>
                <a:srgbClr val="FFFFFF"/>
              </a:highlight>
            </a:endParaRPr>
          </a:p>
          <a:p>
            <a:pPr indent="0" lvl="0" marL="0" rtl="0" algn="l">
              <a:spcBef>
                <a:spcPts val="0"/>
              </a:spcBef>
              <a:spcAft>
                <a:spcPts val="1200"/>
              </a:spcAft>
              <a:buNone/>
            </a:pPr>
            <a:r>
              <a:t/>
            </a:r>
            <a:endParaRPr sz="2600">
              <a:solidFill>
                <a:srgbClr val="808000"/>
              </a:solidFill>
              <a:highlight>
                <a:srgbClr val="FFFFFF"/>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MY PROFILE</a:t>
            </a:r>
            <a:r>
              <a:rPr lang="en"/>
              <a:t> FEATURE FILE</a:t>
            </a:r>
            <a:endParaRPr/>
          </a:p>
        </p:txBody>
      </p:sp>
      <p:sp>
        <p:nvSpPr>
          <p:cNvPr id="133" name="Google Shape;133;p26"/>
          <p:cNvSpPr txBox="1"/>
          <p:nvPr>
            <p:ph idx="1" type="body"/>
          </p:nvPr>
        </p:nvSpPr>
        <p:spPr>
          <a:xfrm>
            <a:off x="311700" y="1135725"/>
            <a:ext cx="8520600" cy="4007700"/>
          </a:xfrm>
          <a:prstGeom prst="rect">
            <a:avLst/>
          </a:prstGeom>
        </p:spPr>
        <p:txBody>
          <a:bodyPr anchorCtr="0" anchor="t" bIns="91425" lIns="91425" spcFirstLastPara="1" rIns="91425" wrap="square" tIns="91425">
            <a:noAutofit/>
          </a:bodyPr>
          <a:lstStyle/>
          <a:p>
            <a:pPr indent="0" lvl="0" marL="25400" rtl="0" algn="l">
              <a:spcBef>
                <a:spcPts val="0"/>
              </a:spcBef>
              <a:spcAft>
                <a:spcPts val="0"/>
              </a:spcAft>
              <a:buClr>
                <a:schemeClr val="dk1"/>
              </a:buClr>
              <a:buSzPts val="1100"/>
              <a:buFont typeface="Arial"/>
              <a:buNone/>
            </a:pPr>
            <a:r>
              <a:rPr lang="en" sz="2200">
                <a:solidFill>
                  <a:srgbClr val="808000"/>
                </a:solidFill>
                <a:highlight>
                  <a:srgbClr val="FFFFFF"/>
                </a:highlight>
              </a:rPr>
              <a:t>Feature: </a:t>
            </a:r>
            <a:r>
              <a:rPr lang="en" sz="2200">
                <a:solidFill>
                  <a:schemeClr val="dk1"/>
                </a:solidFill>
                <a:highlight>
                  <a:srgbClr val="FFFFFF"/>
                </a:highlight>
              </a:rPr>
              <a:t>MyProfile Functionality</a:t>
            </a:r>
            <a:endParaRPr sz="2200">
              <a:solidFill>
                <a:schemeClr val="dk1"/>
              </a:solidFill>
              <a:highlight>
                <a:srgbClr val="FFFFFF"/>
              </a:highlight>
            </a:endParaRPr>
          </a:p>
          <a:p>
            <a:pPr indent="0" lvl="0" marL="25400" rtl="0" algn="l">
              <a:spcBef>
                <a:spcPts val="0"/>
              </a:spcBef>
              <a:spcAft>
                <a:spcPts val="0"/>
              </a:spcAft>
              <a:buNone/>
            </a:pPr>
            <a:r>
              <a:rPr lang="en" sz="2200">
                <a:solidFill>
                  <a:srgbClr val="808000"/>
                </a:solidFill>
                <a:highlight>
                  <a:srgbClr val="FFFFFF"/>
                </a:highlight>
              </a:rPr>
              <a:t>Scenario: </a:t>
            </a:r>
            <a:r>
              <a:rPr lang="en" sz="2200">
                <a:solidFill>
                  <a:schemeClr val="dk1"/>
                </a:solidFill>
                <a:highlight>
                  <a:srgbClr val="FFFFFF"/>
                </a:highlight>
              </a:rPr>
              <a:t>User edits their profile information</a:t>
            </a:r>
            <a:endParaRPr sz="22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t/>
            </a:r>
            <a:endParaRPr sz="22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2200">
                <a:solidFill>
                  <a:srgbClr val="008080"/>
                </a:solidFill>
                <a:highlight>
                  <a:srgbClr val="FFFFFF"/>
                </a:highlight>
              </a:rPr>
              <a:t>Given </a:t>
            </a:r>
            <a:r>
              <a:rPr lang="en" sz="2200">
                <a:solidFill>
                  <a:schemeClr val="dk1"/>
                </a:solidFill>
                <a:highlight>
                  <a:srgbClr val="FFFFFF"/>
                </a:highlight>
              </a:rPr>
              <a:t>I open the browser</a:t>
            </a:r>
            <a:endParaRPr sz="22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2200">
                <a:solidFill>
                  <a:srgbClr val="008080"/>
                </a:solidFill>
                <a:highlight>
                  <a:srgbClr val="FFFFFF"/>
                </a:highlight>
              </a:rPr>
              <a:t>When </a:t>
            </a:r>
            <a:r>
              <a:rPr lang="en" sz="2200">
                <a:solidFill>
                  <a:schemeClr val="dk1"/>
                </a:solidFill>
                <a:highlight>
                  <a:srgbClr val="FFFFFF"/>
                </a:highlight>
              </a:rPr>
              <a:t>I navigate to the application</a:t>
            </a:r>
            <a:endParaRPr sz="22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2200">
                <a:solidFill>
                  <a:srgbClr val="008080"/>
                </a:solidFill>
                <a:highlight>
                  <a:srgbClr val="FFFFFF"/>
                </a:highlight>
              </a:rPr>
              <a:t>When </a:t>
            </a:r>
            <a:r>
              <a:rPr lang="en" sz="2200">
                <a:solidFill>
                  <a:schemeClr val="dk1"/>
                </a:solidFill>
                <a:highlight>
                  <a:srgbClr val="FFFFFF"/>
                </a:highlight>
              </a:rPr>
              <a:t>I Log in with valid credentials</a:t>
            </a:r>
            <a:endParaRPr sz="22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2200">
                <a:solidFill>
                  <a:srgbClr val="008080"/>
                </a:solidFill>
                <a:highlight>
                  <a:srgbClr val="FFFFFF"/>
                </a:highlight>
              </a:rPr>
              <a:t>When </a:t>
            </a:r>
            <a:r>
              <a:rPr lang="en" sz="2200">
                <a:solidFill>
                  <a:schemeClr val="dk1"/>
                </a:solidFill>
                <a:highlight>
                  <a:srgbClr val="FFFFFF"/>
                </a:highlight>
              </a:rPr>
              <a:t>I click on My Account</a:t>
            </a:r>
            <a:endParaRPr sz="22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2200">
                <a:solidFill>
                  <a:srgbClr val="008080"/>
                </a:solidFill>
                <a:highlight>
                  <a:srgbClr val="FFFFFF"/>
                </a:highlight>
              </a:rPr>
              <a:t>And </a:t>
            </a:r>
            <a:r>
              <a:rPr lang="en" sz="2200">
                <a:solidFill>
                  <a:schemeClr val="dk1"/>
                </a:solidFill>
                <a:highlight>
                  <a:srgbClr val="FFFFFF"/>
                </a:highlight>
              </a:rPr>
              <a:t>I select My Profile</a:t>
            </a:r>
            <a:endParaRPr sz="22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2200">
                <a:solidFill>
                  <a:srgbClr val="008080"/>
                </a:solidFill>
                <a:highlight>
                  <a:srgbClr val="FFFFFF"/>
                </a:highlight>
              </a:rPr>
              <a:t>And </a:t>
            </a:r>
            <a:r>
              <a:rPr lang="en" sz="2200">
                <a:solidFill>
                  <a:schemeClr val="dk1"/>
                </a:solidFill>
                <a:highlight>
                  <a:srgbClr val="FFFFFF"/>
                </a:highlight>
              </a:rPr>
              <a:t>I perform an Edit operation</a:t>
            </a:r>
            <a:endParaRPr sz="2200">
              <a:solidFill>
                <a:schemeClr val="dk1"/>
              </a:solidFill>
              <a:highlight>
                <a:srgbClr val="FFFFFF"/>
              </a:highlight>
            </a:endParaRPr>
          </a:p>
          <a:p>
            <a:pPr indent="0" lvl="0" marL="0" rtl="0" algn="l">
              <a:lnSpc>
                <a:spcPct val="105000"/>
              </a:lnSpc>
              <a:spcBef>
                <a:spcPts val="0"/>
              </a:spcBef>
              <a:spcAft>
                <a:spcPts val="1200"/>
              </a:spcAft>
              <a:buNone/>
            </a:pPr>
            <a:r>
              <a:t/>
            </a:r>
            <a:endParaRPr sz="29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7"/>
          <p:cNvSpPr txBox="1"/>
          <p:nvPr>
            <p:ph type="title"/>
          </p:nvPr>
        </p:nvSpPr>
        <p:spPr>
          <a:xfrm>
            <a:off x="246425"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 SEARCH FEATURE FILE</a:t>
            </a:r>
            <a:endParaRPr/>
          </a:p>
        </p:txBody>
      </p:sp>
      <p:sp>
        <p:nvSpPr>
          <p:cNvPr id="139" name="Google Shape;139;p27"/>
          <p:cNvSpPr txBox="1"/>
          <p:nvPr>
            <p:ph idx="1" type="body"/>
          </p:nvPr>
        </p:nvSpPr>
        <p:spPr>
          <a:xfrm>
            <a:off x="311700" y="572700"/>
            <a:ext cx="8520600" cy="4492500"/>
          </a:xfrm>
          <a:prstGeom prst="rect">
            <a:avLst/>
          </a:prstGeom>
        </p:spPr>
        <p:txBody>
          <a:bodyPr anchorCtr="0" anchor="t" bIns="91425" lIns="91425" spcFirstLastPara="1" rIns="91425" wrap="square" tIns="91425">
            <a:noAutofit/>
          </a:bodyPr>
          <a:lstStyle/>
          <a:p>
            <a:pPr indent="0" lvl="0" marL="25400" rtl="0" algn="l">
              <a:spcBef>
                <a:spcPts val="0"/>
              </a:spcBef>
              <a:spcAft>
                <a:spcPts val="0"/>
              </a:spcAft>
              <a:buClr>
                <a:schemeClr val="dk1"/>
              </a:buClr>
              <a:buSzPts val="1100"/>
              <a:buFont typeface="Arial"/>
              <a:buNone/>
            </a:pPr>
            <a:r>
              <a:rPr lang="en" sz="1300">
                <a:solidFill>
                  <a:srgbClr val="808000"/>
                </a:solidFill>
                <a:highlight>
                  <a:srgbClr val="FFFFFF"/>
                </a:highlight>
              </a:rPr>
              <a:t>Feature: </a:t>
            </a:r>
            <a:r>
              <a:rPr lang="en" sz="1300">
                <a:solidFill>
                  <a:schemeClr val="dk1"/>
                </a:solidFill>
                <a:highlight>
                  <a:srgbClr val="FFFFFF"/>
                </a:highlight>
              </a:rPr>
              <a:t>Test the Search Functionality</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FF"/>
                </a:solidFill>
                <a:highlight>
                  <a:srgbClr val="FFFFFF"/>
                </a:highlight>
              </a:rPr>
              <a:t>@TC_001</a:t>
            </a:r>
            <a:endParaRPr sz="1300">
              <a:solidFill>
                <a:srgbClr val="0080FF"/>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808000"/>
                </a:solidFill>
                <a:highlight>
                  <a:srgbClr val="FFFFFF"/>
                </a:highlight>
              </a:rPr>
              <a:t>Scenario: </a:t>
            </a:r>
            <a:r>
              <a:rPr lang="en" sz="1300">
                <a:solidFill>
                  <a:schemeClr val="dk1"/>
                </a:solidFill>
                <a:highlight>
                  <a:srgbClr val="FFFFFF"/>
                </a:highlight>
              </a:rPr>
              <a:t>Verify the search results of Items</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Given </a:t>
            </a:r>
            <a:r>
              <a:rPr lang="en" sz="1300">
                <a:solidFill>
                  <a:schemeClr val="dk1"/>
                </a:solidFill>
                <a:highlight>
                  <a:srgbClr val="FFFFFF"/>
                </a:highlight>
              </a:rPr>
              <a:t>a user is in LandingPage on Firstcry</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When </a:t>
            </a:r>
            <a:r>
              <a:rPr lang="en" sz="1300">
                <a:solidFill>
                  <a:schemeClr val="dk1"/>
                </a:solidFill>
                <a:highlight>
                  <a:srgbClr val="FFFFFF"/>
                </a:highlight>
              </a:rPr>
              <a:t>he login</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And </a:t>
            </a:r>
            <a:r>
              <a:rPr lang="en" sz="1300">
                <a:solidFill>
                  <a:schemeClr val="dk1"/>
                </a:solidFill>
                <a:highlight>
                  <a:srgbClr val="FFFFFF"/>
                </a:highlight>
              </a:rPr>
              <a:t>he search for Watches</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Then </a:t>
            </a:r>
            <a:r>
              <a:rPr lang="en" sz="1300">
                <a:solidFill>
                  <a:schemeClr val="dk1"/>
                </a:solidFill>
                <a:highlight>
                  <a:srgbClr val="FFFFFF"/>
                </a:highlight>
              </a:rPr>
              <a:t>he must be able to see the Silicone Spiky Sporty Watch item successfully.</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FF"/>
                </a:solidFill>
                <a:highlight>
                  <a:srgbClr val="FFFFFF"/>
                </a:highlight>
              </a:rPr>
              <a:t>@TC_002</a:t>
            </a:r>
            <a:endParaRPr sz="1300">
              <a:solidFill>
                <a:srgbClr val="0080FF"/>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808000"/>
                </a:solidFill>
                <a:highlight>
                  <a:srgbClr val="FFFFFF"/>
                </a:highlight>
              </a:rPr>
              <a:t>Scenario: </a:t>
            </a:r>
            <a:r>
              <a:rPr lang="en" sz="1300">
                <a:solidFill>
                  <a:schemeClr val="dk1"/>
                </a:solidFill>
                <a:highlight>
                  <a:srgbClr val="FFFFFF"/>
                </a:highlight>
              </a:rPr>
              <a:t>Verify the search results of Jackets</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And </a:t>
            </a:r>
            <a:r>
              <a:rPr lang="en" sz="1300">
                <a:solidFill>
                  <a:schemeClr val="dk1"/>
                </a:solidFill>
                <a:highlight>
                  <a:srgbClr val="FFFFFF"/>
                </a:highlight>
              </a:rPr>
              <a:t>he search for Jackets</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Then </a:t>
            </a:r>
            <a:r>
              <a:rPr lang="en" sz="1300">
                <a:solidFill>
                  <a:schemeClr val="dk1"/>
                </a:solidFill>
                <a:highlight>
                  <a:srgbClr val="FFFFFF"/>
                </a:highlight>
              </a:rPr>
              <a:t>he must be able to see the Kookie Kids Full Sleeves Hoodie item successfully.</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FF"/>
                </a:solidFill>
                <a:highlight>
                  <a:srgbClr val="FFFFFF"/>
                </a:highlight>
              </a:rPr>
              <a:t>@TC_003</a:t>
            </a:r>
            <a:endParaRPr sz="1300">
              <a:solidFill>
                <a:srgbClr val="0080FF"/>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808000"/>
                </a:solidFill>
                <a:highlight>
                  <a:srgbClr val="FFFFFF"/>
                </a:highlight>
              </a:rPr>
              <a:t>Scenario: </a:t>
            </a:r>
            <a:r>
              <a:rPr lang="en" sz="1300">
                <a:solidFill>
                  <a:schemeClr val="dk1"/>
                </a:solidFill>
                <a:highlight>
                  <a:srgbClr val="FFFFFF"/>
                </a:highlight>
              </a:rPr>
              <a:t>Verify the search results of Shirts</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And </a:t>
            </a:r>
            <a:r>
              <a:rPr lang="en" sz="1300">
                <a:solidFill>
                  <a:schemeClr val="dk1"/>
                </a:solidFill>
                <a:highlight>
                  <a:srgbClr val="FFFFFF"/>
                </a:highlight>
              </a:rPr>
              <a:t>he search for Shirts</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Then </a:t>
            </a:r>
            <a:r>
              <a:rPr lang="en" sz="1300">
                <a:solidFill>
                  <a:schemeClr val="dk1"/>
                </a:solidFill>
                <a:highlight>
                  <a:srgbClr val="FFFFFF"/>
                </a:highlight>
              </a:rPr>
              <a:t>he must be able to see Pine Kids Cotton Roll Up Full Sleeves Check Shirt item successfully.</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FF"/>
                </a:solidFill>
                <a:highlight>
                  <a:srgbClr val="FFFFFF"/>
                </a:highlight>
              </a:rPr>
              <a:t>@TC_004</a:t>
            </a:r>
            <a:endParaRPr sz="1300">
              <a:solidFill>
                <a:srgbClr val="0080FF"/>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808000"/>
                </a:solidFill>
                <a:highlight>
                  <a:srgbClr val="FFFFFF"/>
                </a:highlight>
              </a:rPr>
              <a:t>Scenario: </a:t>
            </a:r>
            <a:r>
              <a:rPr lang="en" sz="1300">
                <a:solidFill>
                  <a:schemeClr val="dk1"/>
                </a:solidFill>
                <a:highlight>
                  <a:srgbClr val="FFFFFF"/>
                </a:highlight>
              </a:rPr>
              <a:t>Verify the search results of Pants</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And </a:t>
            </a:r>
            <a:r>
              <a:rPr lang="en" sz="1300">
                <a:solidFill>
                  <a:schemeClr val="dk1"/>
                </a:solidFill>
                <a:highlight>
                  <a:srgbClr val="FFFFFF"/>
                </a:highlight>
              </a:rPr>
              <a:t>he search for Pants</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rgbClr val="008080"/>
                </a:solidFill>
                <a:highlight>
                  <a:srgbClr val="FFFFFF"/>
                </a:highlight>
              </a:rPr>
              <a:t>Then </a:t>
            </a:r>
            <a:r>
              <a:rPr lang="en" sz="1300">
                <a:solidFill>
                  <a:schemeClr val="dk1"/>
                </a:solidFill>
                <a:highlight>
                  <a:srgbClr val="FFFFFF"/>
                </a:highlight>
              </a:rPr>
              <a:t>he must be able to see the Babyhug Denim Full Length Stretchable Washed Jogger item successfully.</a:t>
            </a:r>
            <a:endParaRPr sz="1300">
              <a:solidFill>
                <a:schemeClr val="dk1"/>
              </a:solidFill>
              <a:highlight>
                <a:srgbClr val="FFFFFF"/>
              </a:highlight>
            </a:endParaRPr>
          </a:p>
          <a:p>
            <a:pPr indent="0" lvl="0" marL="0" rtl="0" algn="l">
              <a:spcBef>
                <a:spcPts val="0"/>
              </a:spcBef>
              <a:spcAft>
                <a:spcPts val="1200"/>
              </a:spcAft>
              <a:buNone/>
            </a:pPr>
            <a:r>
              <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ADD TO CART </a:t>
            </a:r>
            <a:r>
              <a:rPr lang="en"/>
              <a:t>FEATURE FILE</a:t>
            </a:r>
            <a:endParaRPr/>
          </a:p>
        </p:txBody>
      </p:sp>
      <p:sp>
        <p:nvSpPr>
          <p:cNvPr id="145" name="Google Shape;145;p28"/>
          <p:cNvSpPr txBox="1"/>
          <p:nvPr>
            <p:ph idx="1" type="body"/>
          </p:nvPr>
        </p:nvSpPr>
        <p:spPr>
          <a:xfrm>
            <a:off x="311700" y="1135725"/>
            <a:ext cx="8520600" cy="4007700"/>
          </a:xfrm>
          <a:prstGeom prst="rect">
            <a:avLst/>
          </a:prstGeom>
        </p:spPr>
        <p:txBody>
          <a:bodyPr anchorCtr="0" anchor="t" bIns="91425" lIns="91425" spcFirstLastPara="1" rIns="91425" wrap="square" tIns="91425">
            <a:noAutofit/>
          </a:bodyPr>
          <a:lstStyle/>
          <a:p>
            <a:pPr indent="0" lvl="0" marL="25400" rtl="0" algn="l">
              <a:spcBef>
                <a:spcPts val="0"/>
              </a:spcBef>
              <a:spcAft>
                <a:spcPts val="0"/>
              </a:spcAft>
              <a:buNone/>
            </a:pPr>
            <a:r>
              <a:rPr lang="en" sz="1900">
                <a:solidFill>
                  <a:srgbClr val="808000"/>
                </a:solidFill>
                <a:highlight>
                  <a:srgbClr val="FFFFFF"/>
                </a:highlight>
              </a:rPr>
              <a:t>Feature: </a:t>
            </a:r>
            <a:r>
              <a:rPr lang="en" sz="1900">
                <a:solidFill>
                  <a:schemeClr val="dk1"/>
                </a:solidFill>
                <a:highlight>
                  <a:srgbClr val="FFFFFF"/>
                </a:highlight>
              </a:rPr>
              <a:t>Add To Cart</a:t>
            </a:r>
            <a:endParaRPr sz="19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t/>
            </a:r>
            <a:endParaRPr sz="19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900">
                <a:solidFill>
                  <a:srgbClr val="0080FF"/>
                </a:solidFill>
                <a:highlight>
                  <a:srgbClr val="FFFFFF"/>
                </a:highlight>
              </a:rPr>
              <a:t>@TC_101</a:t>
            </a:r>
            <a:r>
              <a:rPr lang="en" sz="1900">
                <a:solidFill>
                  <a:schemeClr val="dk1"/>
                </a:solidFill>
                <a:highlight>
                  <a:srgbClr val="FFFFFF"/>
                </a:highlight>
              </a:rPr>
              <a:t> </a:t>
            </a:r>
            <a:r>
              <a:rPr lang="en" sz="1900">
                <a:solidFill>
                  <a:srgbClr val="0080FF"/>
                </a:solidFill>
                <a:highlight>
                  <a:srgbClr val="FFFFFF"/>
                </a:highlight>
              </a:rPr>
              <a:t>@Add_To_Cart</a:t>
            </a:r>
            <a:endParaRPr sz="1900">
              <a:solidFill>
                <a:srgbClr val="0080FF"/>
              </a:solidFill>
              <a:highlight>
                <a:srgbClr val="FFFFFF"/>
              </a:highlight>
            </a:endParaRPr>
          </a:p>
          <a:p>
            <a:pPr indent="0" lvl="0" marL="25400" rtl="0" algn="l">
              <a:spcBef>
                <a:spcPts val="0"/>
              </a:spcBef>
              <a:spcAft>
                <a:spcPts val="0"/>
              </a:spcAft>
              <a:buNone/>
            </a:pPr>
            <a:r>
              <a:t/>
            </a:r>
            <a:endParaRPr sz="1900">
              <a:solidFill>
                <a:srgbClr val="808000"/>
              </a:solidFill>
              <a:highlight>
                <a:srgbClr val="FFFFFF"/>
              </a:highlight>
            </a:endParaRPr>
          </a:p>
          <a:p>
            <a:pPr indent="0" lvl="0" marL="25400" rtl="0" algn="l">
              <a:spcBef>
                <a:spcPts val="0"/>
              </a:spcBef>
              <a:spcAft>
                <a:spcPts val="0"/>
              </a:spcAft>
              <a:buClr>
                <a:schemeClr val="dk1"/>
              </a:buClr>
              <a:buSzPts val="1100"/>
              <a:buFont typeface="Arial"/>
              <a:buNone/>
            </a:pPr>
            <a:r>
              <a:rPr lang="en" sz="1900">
                <a:solidFill>
                  <a:srgbClr val="808000"/>
                </a:solidFill>
                <a:highlight>
                  <a:srgbClr val="FFFFFF"/>
                </a:highlight>
              </a:rPr>
              <a:t>Scenario: </a:t>
            </a:r>
            <a:r>
              <a:rPr lang="en" sz="1900">
                <a:solidFill>
                  <a:schemeClr val="dk1"/>
                </a:solidFill>
                <a:highlight>
                  <a:srgbClr val="FFFFFF"/>
                </a:highlight>
              </a:rPr>
              <a:t>a user with sees an text message while logging in</a:t>
            </a:r>
            <a:endParaRPr sz="19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900">
                <a:solidFill>
                  <a:srgbClr val="008080"/>
                </a:solidFill>
                <a:highlight>
                  <a:srgbClr val="FFFFFF"/>
                </a:highlight>
              </a:rPr>
              <a:t>Given </a:t>
            </a:r>
            <a:r>
              <a:rPr lang="en" sz="1900">
                <a:solidFill>
                  <a:schemeClr val="dk1"/>
                </a:solidFill>
                <a:highlight>
                  <a:srgbClr val="FFFFFF"/>
                </a:highlight>
              </a:rPr>
              <a:t>a user is on the landing page of firstcry</a:t>
            </a:r>
            <a:endParaRPr sz="19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900">
                <a:solidFill>
                  <a:srgbClr val="008080"/>
                </a:solidFill>
                <a:highlight>
                  <a:srgbClr val="FFFFFF"/>
                </a:highlight>
              </a:rPr>
              <a:t>When </a:t>
            </a:r>
            <a:r>
              <a:rPr lang="en" sz="1900">
                <a:solidFill>
                  <a:schemeClr val="dk1"/>
                </a:solidFill>
                <a:highlight>
                  <a:srgbClr val="FFFFFF"/>
                </a:highlight>
              </a:rPr>
              <a:t>he type </a:t>
            </a:r>
            <a:r>
              <a:rPr lang="en" sz="1900">
                <a:solidFill>
                  <a:srgbClr val="008000"/>
                </a:solidFill>
                <a:highlight>
                  <a:srgbClr val="FFFFFF"/>
                </a:highlight>
              </a:rPr>
              <a:t>'Computer Accessories'</a:t>
            </a:r>
            <a:r>
              <a:rPr lang="en" sz="1900">
                <a:solidFill>
                  <a:schemeClr val="dk1"/>
                </a:solidFill>
                <a:highlight>
                  <a:srgbClr val="FFFFFF"/>
                </a:highlight>
              </a:rPr>
              <a:t> and select the first option from the auto-complete box</a:t>
            </a:r>
            <a:endParaRPr sz="19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900">
                <a:solidFill>
                  <a:srgbClr val="008080"/>
                </a:solidFill>
                <a:highlight>
                  <a:srgbClr val="FFFFFF"/>
                </a:highlight>
              </a:rPr>
              <a:t>And </a:t>
            </a:r>
            <a:r>
              <a:rPr lang="en" sz="1900">
                <a:solidFill>
                  <a:schemeClr val="dk1"/>
                </a:solidFill>
                <a:highlight>
                  <a:srgbClr val="FFFFFF"/>
                </a:highlight>
              </a:rPr>
              <a:t>he click </a:t>
            </a:r>
            <a:r>
              <a:rPr lang="en" sz="1900">
                <a:solidFill>
                  <a:srgbClr val="008000"/>
                </a:solidFill>
                <a:highlight>
                  <a:srgbClr val="FFFFFF"/>
                </a:highlight>
              </a:rPr>
              <a:t>'Add to Cart'</a:t>
            </a:r>
            <a:r>
              <a:rPr lang="en" sz="1900">
                <a:solidFill>
                  <a:schemeClr val="dk1"/>
                </a:solidFill>
                <a:highlight>
                  <a:srgbClr val="FFFFFF"/>
                </a:highlight>
              </a:rPr>
              <a:t> button</a:t>
            </a:r>
            <a:endParaRPr sz="19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900">
                <a:solidFill>
                  <a:srgbClr val="008080"/>
                </a:solidFill>
                <a:highlight>
                  <a:srgbClr val="FFFFFF"/>
                </a:highlight>
              </a:rPr>
              <a:t>Then </a:t>
            </a:r>
            <a:r>
              <a:rPr lang="en" sz="1900">
                <a:solidFill>
                  <a:schemeClr val="dk1"/>
                </a:solidFill>
                <a:highlight>
                  <a:srgbClr val="FFFFFF"/>
                </a:highlight>
              </a:rPr>
              <a:t>he must see the text messsage - </a:t>
            </a:r>
            <a:r>
              <a:rPr lang="en" sz="1900">
                <a:solidFill>
                  <a:srgbClr val="008000"/>
                </a:solidFill>
                <a:highlight>
                  <a:srgbClr val="FFFFFF"/>
                </a:highlight>
              </a:rPr>
              <a:t>'Portronics POR-704 Portable Laptop Stand with Cooling Fan - Grey'</a:t>
            </a:r>
            <a:r>
              <a:rPr lang="en" sz="1900">
                <a:solidFill>
                  <a:schemeClr val="dk1"/>
                </a:solidFill>
                <a:highlight>
                  <a:srgbClr val="FFFFFF"/>
                </a:highlight>
              </a:rPr>
              <a:t> is displayed</a:t>
            </a:r>
            <a:endParaRPr sz="1900">
              <a:solidFill>
                <a:schemeClr val="dk1"/>
              </a:solidFill>
              <a:highlight>
                <a:srgbClr val="FFFFFF"/>
              </a:highlight>
            </a:endParaRPr>
          </a:p>
          <a:p>
            <a:pPr indent="0" lvl="0" marL="0" rtl="0" algn="l">
              <a:spcBef>
                <a:spcPts val="0"/>
              </a:spcBef>
              <a:spcAft>
                <a:spcPts val="1200"/>
              </a:spcAft>
              <a:buNone/>
            </a:pPr>
            <a:r>
              <a:t/>
            </a:r>
            <a:endParaRPr sz="2200">
              <a:solidFill>
                <a:srgbClr val="1F2C8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STORE LOCATOR </a:t>
            </a:r>
            <a:r>
              <a:rPr lang="en"/>
              <a:t>FEATURE FILE</a:t>
            </a:r>
            <a:endParaRPr/>
          </a:p>
        </p:txBody>
      </p:sp>
      <p:sp>
        <p:nvSpPr>
          <p:cNvPr id="151" name="Google Shape;151;p29"/>
          <p:cNvSpPr txBox="1"/>
          <p:nvPr>
            <p:ph idx="1" type="body"/>
          </p:nvPr>
        </p:nvSpPr>
        <p:spPr>
          <a:xfrm>
            <a:off x="311700" y="1135725"/>
            <a:ext cx="8520600" cy="4007700"/>
          </a:xfrm>
          <a:prstGeom prst="rect">
            <a:avLst/>
          </a:prstGeom>
        </p:spPr>
        <p:txBody>
          <a:bodyPr anchorCtr="0" anchor="t" bIns="91425" lIns="91425" spcFirstLastPara="1" rIns="91425" wrap="square" tIns="91425">
            <a:normAutofit fontScale="70000" lnSpcReduction="20000"/>
          </a:bodyPr>
          <a:lstStyle/>
          <a:p>
            <a:pPr indent="0" lvl="0" marL="0" rtl="0" algn="l">
              <a:lnSpc>
                <a:spcPct val="150000"/>
              </a:lnSpc>
              <a:spcBef>
                <a:spcPts val="0"/>
              </a:spcBef>
              <a:spcAft>
                <a:spcPts val="0"/>
              </a:spcAft>
              <a:buClr>
                <a:schemeClr val="dk1"/>
              </a:buClr>
              <a:buSzPct val="42307"/>
              <a:buFont typeface="Arial"/>
              <a:buNone/>
            </a:pPr>
            <a:r>
              <a:rPr lang="en" sz="2600">
                <a:solidFill>
                  <a:srgbClr val="808000"/>
                </a:solidFill>
              </a:rPr>
              <a:t>Feature: </a:t>
            </a:r>
            <a:r>
              <a:rPr lang="en" sz="2600">
                <a:solidFill>
                  <a:schemeClr val="dk1"/>
                </a:solidFill>
              </a:rPr>
              <a:t>Display Search store result</a:t>
            </a:r>
            <a:endParaRPr sz="2600">
              <a:solidFill>
                <a:schemeClr val="dk1"/>
              </a:solidFill>
            </a:endParaRPr>
          </a:p>
          <a:p>
            <a:pPr indent="0" lvl="0" marL="0" rtl="0" algn="l">
              <a:lnSpc>
                <a:spcPct val="150000"/>
              </a:lnSpc>
              <a:spcBef>
                <a:spcPts val="0"/>
              </a:spcBef>
              <a:spcAft>
                <a:spcPts val="0"/>
              </a:spcAft>
              <a:buNone/>
            </a:pPr>
            <a:r>
              <a:rPr lang="en" sz="2600">
                <a:solidFill>
                  <a:srgbClr val="808000"/>
                </a:solidFill>
              </a:rPr>
              <a:t>Scenario </a:t>
            </a:r>
            <a:r>
              <a:rPr lang="en" sz="2600">
                <a:solidFill>
                  <a:schemeClr val="dk1"/>
                </a:solidFill>
              </a:rPr>
              <a:t>: A user must be able to see the Find store results</a:t>
            </a:r>
            <a:endParaRPr sz="2600">
              <a:solidFill>
                <a:schemeClr val="dk1"/>
              </a:solidFill>
            </a:endParaRPr>
          </a:p>
          <a:p>
            <a:pPr indent="0" lvl="0" marL="0" rtl="0" algn="l">
              <a:lnSpc>
                <a:spcPct val="150000"/>
              </a:lnSpc>
              <a:spcBef>
                <a:spcPts val="0"/>
              </a:spcBef>
              <a:spcAft>
                <a:spcPts val="0"/>
              </a:spcAft>
              <a:buClr>
                <a:schemeClr val="dk1"/>
              </a:buClr>
              <a:buSzPct val="42307"/>
              <a:buFont typeface="Arial"/>
              <a:buNone/>
            </a:pPr>
            <a:r>
              <a:t/>
            </a:r>
            <a:endParaRPr sz="2600">
              <a:solidFill>
                <a:schemeClr val="dk1"/>
              </a:solidFill>
            </a:endParaRPr>
          </a:p>
          <a:p>
            <a:pPr indent="0" lvl="0" marL="0" rtl="0" algn="l">
              <a:lnSpc>
                <a:spcPct val="150000"/>
              </a:lnSpc>
              <a:spcBef>
                <a:spcPts val="0"/>
              </a:spcBef>
              <a:spcAft>
                <a:spcPts val="0"/>
              </a:spcAft>
              <a:buClr>
                <a:schemeClr val="dk1"/>
              </a:buClr>
              <a:buSzPct val="42307"/>
              <a:buFont typeface="Arial"/>
              <a:buNone/>
            </a:pPr>
            <a:r>
              <a:rPr lang="en" sz="2600">
                <a:solidFill>
                  <a:srgbClr val="008080"/>
                </a:solidFill>
              </a:rPr>
              <a:t>Given</a:t>
            </a:r>
            <a:r>
              <a:rPr lang="en" sz="2600">
                <a:solidFill>
                  <a:schemeClr val="dk1"/>
                </a:solidFill>
              </a:rPr>
              <a:t> A user is on landing page</a:t>
            </a:r>
            <a:endParaRPr sz="2600">
              <a:solidFill>
                <a:schemeClr val="dk1"/>
              </a:solidFill>
            </a:endParaRPr>
          </a:p>
          <a:p>
            <a:pPr indent="0" lvl="0" marL="0" rtl="0" algn="l">
              <a:lnSpc>
                <a:spcPct val="150000"/>
              </a:lnSpc>
              <a:spcBef>
                <a:spcPts val="0"/>
              </a:spcBef>
              <a:spcAft>
                <a:spcPts val="0"/>
              </a:spcAft>
              <a:buClr>
                <a:schemeClr val="dk1"/>
              </a:buClr>
              <a:buSzPct val="42307"/>
              <a:buFont typeface="Arial"/>
              <a:buNone/>
            </a:pPr>
            <a:r>
              <a:rPr lang="en" sz="2600">
                <a:solidFill>
                  <a:srgbClr val="008080"/>
                </a:solidFill>
              </a:rPr>
              <a:t>When</a:t>
            </a:r>
            <a:r>
              <a:rPr lang="en" sz="2600">
                <a:solidFill>
                  <a:schemeClr val="dk1"/>
                </a:solidFill>
              </a:rPr>
              <a:t> he click on Login page and enter the details</a:t>
            </a:r>
            <a:endParaRPr sz="2600">
              <a:solidFill>
                <a:schemeClr val="dk1"/>
              </a:solidFill>
            </a:endParaRPr>
          </a:p>
          <a:p>
            <a:pPr indent="0" lvl="0" marL="0" rtl="0" algn="l">
              <a:lnSpc>
                <a:spcPct val="150000"/>
              </a:lnSpc>
              <a:spcBef>
                <a:spcPts val="0"/>
              </a:spcBef>
              <a:spcAft>
                <a:spcPts val="0"/>
              </a:spcAft>
              <a:buClr>
                <a:schemeClr val="dk1"/>
              </a:buClr>
              <a:buSzPct val="42307"/>
              <a:buFont typeface="Arial"/>
              <a:buNone/>
            </a:pPr>
            <a:r>
              <a:rPr lang="en" sz="2600">
                <a:solidFill>
                  <a:srgbClr val="008080"/>
                </a:solidFill>
              </a:rPr>
              <a:t>And</a:t>
            </a:r>
            <a:r>
              <a:rPr lang="en" sz="2600">
                <a:solidFill>
                  <a:schemeClr val="dk1"/>
                </a:solidFill>
              </a:rPr>
              <a:t> he hover over the stores &amp; Preschools</a:t>
            </a:r>
            <a:endParaRPr sz="2600">
              <a:solidFill>
                <a:schemeClr val="dk1"/>
              </a:solidFill>
            </a:endParaRPr>
          </a:p>
          <a:p>
            <a:pPr indent="0" lvl="0" marL="0" rtl="0" algn="l">
              <a:lnSpc>
                <a:spcPct val="150000"/>
              </a:lnSpc>
              <a:spcBef>
                <a:spcPts val="0"/>
              </a:spcBef>
              <a:spcAft>
                <a:spcPts val="0"/>
              </a:spcAft>
              <a:buClr>
                <a:schemeClr val="dk1"/>
              </a:buClr>
              <a:buSzPct val="42307"/>
              <a:buFont typeface="Arial"/>
              <a:buNone/>
            </a:pPr>
            <a:r>
              <a:rPr lang="en" sz="2600">
                <a:solidFill>
                  <a:srgbClr val="008080"/>
                </a:solidFill>
              </a:rPr>
              <a:t>And</a:t>
            </a:r>
            <a:r>
              <a:rPr lang="en" sz="2600">
                <a:solidFill>
                  <a:schemeClr val="dk1"/>
                </a:solidFill>
              </a:rPr>
              <a:t> he click on Find stores</a:t>
            </a:r>
            <a:endParaRPr sz="2600">
              <a:solidFill>
                <a:schemeClr val="dk1"/>
              </a:solidFill>
            </a:endParaRPr>
          </a:p>
          <a:p>
            <a:pPr indent="0" lvl="0" marL="0" rtl="0" algn="l">
              <a:lnSpc>
                <a:spcPct val="150000"/>
              </a:lnSpc>
              <a:spcBef>
                <a:spcPts val="0"/>
              </a:spcBef>
              <a:spcAft>
                <a:spcPts val="0"/>
              </a:spcAft>
              <a:buClr>
                <a:schemeClr val="dk1"/>
              </a:buClr>
              <a:buSzPct val="42307"/>
              <a:buFont typeface="Arial"/>
              <a:buNone/>
            </a:pPr>
            <a:r>
              <a:rPr lang="en" sz="2600">
                <a:solidFill>
                  <a:srgbClr val="008080"/>
                </a:solidFill>
              </a:rPr>
              <a:t>And</a:t>
            </a:r>
            <a:r>
              <a:rPr lang="en" sz="2600">
                <a:solidFill>
                  <a:schemeClr val="dk1"/>
                </a:solidFill>
              </a:rPr>
              <a:t> he switch focus to new tab</a:t>
            </a:r>
            <a:endParaRPr sz="2600">
              <a:solidFill>
                <a:schemeClr val="dk1"/>
              </a:solidFill>
            </a:endParaRPr>
          </a:p>
          <a:p>
            <a:pPr indent="0" lvl="0" marL="0" rtl="0" algn="l">
              <a:lnSpc>
                <a:spcPct val="150000"/>
              </a:lnSpc>
              <a:spcBef>
                <a:spcPts val="0"/>
              </a:spcBef>
              <a:spcAft>
                <a:spcPts val="0"/>
              </a:spcAft>
              <a:buClr>
                <a:schemeClr val="dk1"/>
              </a:buClr>
              <a:buSzPct val="42307"/>
              <a:buFont typeface="Arial"/>
              <a:buNone/>
            </a:pPr>
            <a:r>
              <a:rPr lang="en" sz="2600">
                <a:solidFill>
                  <a:srgbClr val="008080"/>
                </a:solidFill>
              </a:rPr>
              <a:t>And</a:t>
            </a:r>
            <a:r>
              <a:rPr lang="en" sz="2600">
                <a:solidFill>
                  <a:schemeClr val="dk1"/>
                </a:solidFill>
              </a:rPr>
              <a:t> he select the store Type, state, city and click search button</a:t>
            </a:r>
            <a:endParaRPr sz="2600">
              <a:solidFill>
                <a:schemeClr val="dk1"/>
              </a:solidFill>
            </a:endParaRPr>
          </a:p>
          <a:p>
            <a:pPr indent="0" lvl="0" marL="0" rtl="0" algn="l">
              <a:lnSpc>
                <a:spcPct val="150000"/>
              </a:lnSpc>
              <a:spcBef>
                <a:spcPts val="0"/>
              </a:spcBef>
              <a:spcAft>
                <a:spcPts val="0"/>
              </a:spcAft>
              <a:buClr>
                <a:schemeClr val="dk1"/>
              </a:buClr>
              <a:buSzPct val="42307"/>
              <a:buFont typeface="Arial"/>
              <a:buNone/>
            </a:pPr>
            <a:r>
              <a:rPr lang="en" sz="2600">
                <a:solidFill>
                  <a:srgbClr val="008080"/>
                </a:solidFill>
              </a:rPr>
              <a:t>Then</a:t>
            </a:r>
            <a:r>
              <a:rPr lang="en" sz="2600">
                <a:solidFill>
                  <a:schemeClr val="dk1"/>
                </a:solidFill>
              </a:rPr>
              <a:t> he must able to see the Search store result </a:t>
            </a:r>
            <a:endParaRPr sz="2600">
              <a:solidFill>
                <a:schemeClr val="dk1"/>
              </a:solidFill>
            </a:endParaRPr>
          </a:p>
          <a:p>
            <a:pPr indent="0" lvl="0" marL="0" rtl="0" algn="l">
              <a:spcBef>
                <a:spcPts val="0"/>
              </a:spcBef>
              <a:spcAft>
                <a:spcPts val="1200"/>
              </a:spcAft>
              <a:buNone/>
            </a:pPr>
            <a:r>
              <a:t/>
            </a:r>
            <a:endParaRPr sz="1500">
              <a:solidFill>
                <a:srgbClr val="1F2C8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0"/>
          <p:cNvSpPr txBox="1"/>
          <p:nvPr>
            <p:ph type="title"/>
          </p:nvPr>
        </p:nvSpPr>
        <p:spPr>
          <a:xfrm>
            <a:off x="31170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PRE SCHOOL LOCATOR</a:t>
            </a:r>
            <a:r>
              <a:rPr lang="en"/>
              <a:t> FEATURE FILE</a:t>
            </a:r>
            <a:endParaRPr/>
          </a:p>
        </p:txBody>
      </p:sp>
      <p:sp>
        <p:nvSpPr>
          <p:cNvPr id="157" name="Google Shape;157;p30"/>
          <p:cNvSpPr txBox="1"/>
          <p:nvPr>
            <p:ph idx="1" type="body"/>
          </p:nvPr>
        </p:nvSpPr>
        <p:spPr>
          <a:xfrm>
            <a:off x="0" y="572700"/>
            <a:ext cx="8890200" cy="4715700"/>
          </a:xfrm>
          <a:prstGeom prst="rect">
            <a:avLst/>
          </a:prstGeom>
        </p:spPr>
        <p:txBody>
          <a:bodyPr anchorCtr="0" anchor="t" bIns="91425" lIns="91425" spcFirstLastPara="1" rIns="91425" wrap="square" tIns="91425">
            <a:noAutofit/>
          </a:bodyPr>
          <a:lstStyle/>
          <a:p>
            <a:pPr indent="0" lvl="0" marL="25400" rtl="0" algn="l">
              <a:spcBef>
                <a:spcPts val="0"/>
              </a:spcBef>
              <a:spcAft>
                <a:spcPts val="0"/>
              </a:spcAft>
              <a:buSzPts val="1100"/>
              <a:buNone/>
            </a:pPr>
            <a:r>
              <a:rPr lang="en">
                <a:solidFill>
                  <a:srgbClr val="808000"/>
                </a:solidFill>
                <a:highlight>
                  <a:srgbClr val="FFFFFF"/>
                </a:highlight>
              </a:rPr>
              <a:t>Feature: </a:t>
            </a:r>
            <a:r>
              <a:rPr lang="en">
                <a:solidFill>
                  <a:schemeClr val="dk1"/>
                </a:solidFill>
                <a:highlight>
                  <a:srgbClr val="FFFFFF"/>
                </a:highlight>
              </a:rPr>
              <a:t>Locate the preschool using location</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a:solidFill>
                  <a:srgbClr val="0080FF"/>
                </a:solidFill>
                <a:highlight>
                  <a:srgbClr val="FFFFFF"/>
                </a:highlight>
              </a:rPr>
              <a:t>@TC_101</a:t>
            </a:r>
            <a:r>
              <a:rPr lang="en">
                <a:solidFill>
                  <a:schemeClr val="dk1"/>
                </a:solidFill>
                <a:highlight>
                  <a:srgbClr val="FFFFFF"/>
                </a:highlight>
              </a:rPr>
              <a:t> </a:t>
            </a:r>
            <a:r>
              <a:rPr lang="en">
                <a:solidFill>
                  <a:srgbClr val="0080FF"/>
                </a:solidFill>
                <a:highlight>
                  <a:srgbClr val="FFFFFF"/>
                </a:highlight>
              </a:rPr>
              <a:t>@find_preschool</a:t>
            </a:r>
            <a:endParaRPr>
              <a:solidFill>
                <a:srgbClr val="0080FF"/>
              </a:solidFill>
              <a:highlight>
                <a:srgbClr val="FFFFFF"/>
              </a:highlight>
            </a:endParaRPr>
          </a:p>
          <a:p>
            <a:pPr indent="0" lvl="0" marL="0" rtl="0" algn="l">
              <a:spcBef>
                <a:spcPts val="0"/>
              </a:spcBef>
              <a:spcAft>
                <a:spcPts val="0"/>
              </a:spcAft>
              <a:buClr>
                <a:schemeClr val="dk1"/>
              </a:buClr>
              <a:buSzPts val="1100"/>
              <a:buFont typeface="Arial"/>
              <a:buNone/>
            </a:pPr>
            <a:r>
              <a:rPr lang="en">
                <a:solidFill>
                  <a:srgbClr val="808000"/>
                </a:solidFill>
                <a:highlight>
                  <a:srgbClr val="FFFFFF"/>
                </a:highlight>
              </a:rPr>
              <a:t>Scenario: </a:t>
            </a:r>
            <a:r>
              <a:rPr lang="en">
                <a:solidFill>
                  <a:schemeClr val="dk1"/>
                </a:solidFill>
                <a:highlight>
                  <a:srgbClr val="FFFFFF"/>
                </a:highlight>
              </a:rPr>
              <a:t>A user able to find preschool locator</a:t>
            </a:r>
            <a:endParaRPr>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a:solidFill>
                  <a:srgbClr val="008080"/>
                </a:solidFill>
                <a:highlight>
                  <a:srgbClr val="FFFFFF"/>
                </a:highlight>
              </a:rPr>
              <a:t>Given </a:t>
            </a:r>
            <a:r>
              <a:rPr lang="en">
                <a:solidFill>
                  <a:schemeClr val="dk1"/>
                </a:solidFill>
                <a:highlight>
                  <a:srgbClr val="FFFFFF"/>
                </a:highlight>
              </a:rPr>
              <a:t>A user is on landing page</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When </a:t>
            </a:r>
            <a:r>
              <a:rPr lang="en">
                <a:solidFill>
                  <a:schemeClr val="dk1"/>
                </a:solidFill>
                <a:highlight>
                  <a:srgbClr val="FFFFFF"/>
                </a:highlight>
              </a:rPr>
              <a:t>he clicks on login</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he entered into login page</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he hovers preschool&amp;stores and click select </a:t>
            </a:r>
            <a:r>
              <a:rPr lang="en">
                <a:solidFill>
                  <a:srgbClr val="008000"/>
                </a:solidFill>
                <a:highlight>
                  <a:srgbClr val="FFFFFF"/>
                </a:highlight>
              </a:rPr>
              <a:t>'find preschool'</a:t>
            </a:r>
            <a:r>
              <a:rPr lang="en">
                <a:solidFill>
                  <a:schemeClr val="dk1"/>
                </a:solidFill>
                <a:highlight>
                  <a:srgbClr val="FFFFFF"/>
                </a:highlight>
              </a:rPr>
              <a:t> in the submenu</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he switches focus to new tab</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he click on the second available city</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And </a:t>
            </a:r>
            <a:r>
              <a:rPr lang="en">
                <a:solidFill>
                  <a:schemeClr val="dk1"/>
                </a:solidFill>
                <a:highlight>
                  <a:srgbClr val="FFFFFF"/>
                </a:highlight>
              </a:rPr>
              <a:t>click on findmy preschool</a:t>
            </a:r>
            <a:endParaRPr>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a:solidFill>
                  <a:srgbClr val="008080"/>
                </a:solidFill>
                <a:highlight>
                  <a:srgbClr val="FFFFFF"/>
                </a:highlight>
              </a:rPr>
              <a:t>Then </a:t>
            </a:r>
            <a:r>
              <a:rPr lang="en">
                <a:solidFill>
                  <a:schemeClr val="dk1"/>
                </a:solidFill>
                <a:highlight>
                  <a:srgbClr val="FFFFFF"/>
                </a:highlight>
              </a:rPr>
              <a:t>he must be able to verify the text </a:t>
            </a:r>
            <a:r>
              <a:rPr lang="en">
                <a:solidFill>
                  <a:srgbClr val="008000"/>
                </a:solidFill>
                <a:highlight>
                  <a:srgbClr val="FFFFFF"/>
                </a:highlight>
              </a:rPr>
              <a:t>"FirstCry Intellitots Preschools In Agra"</a:t>
            </a:r>
            <a:endParaRPr>
              <a:solidFill>
                <a:srgbClr val="008000"/>
              </a:solidFill>
              <a:highlight>
                <a:srgbClr val="FFFFFF"/>
              </a:highlight>
            </a:endParaRPr>
          </a:p>
          <a:p>
            <a:pPr indent="0" lvl="0" marL="25400" rtl="0" algn="l">
              <a:spcBef>
                <a:spcPts val="0"/>
              </a:spcBef>
              <a:spcAft>
                <a:spcPts val="0"/>
              </a:spcAft>
              <a:buClr>
                <a:schemeClr val="dk1"/>
              </a:buClr>
              <a:buSzPts val="1100"/>
              <a:buFont typeface="Arial"/>
              <a:buNone/>
            </a:pPr>
            <a:r>
              <a:rPr lang="en" sz="1000">
                <a:solidFill>
                  <a:srgbClr val="800000"/>
                </a:solidFill>
                <a:highlight>
                  <a:srgbClr val="FFFFFF"/>
                </a:highlight>
              </a:rPr>
              <a:t>#Examples:</a:t>
            </a:r>
            <a:endParaRPr sz="1000">
              <a:solidFill>
                <a:srgbClr val="800000"/>
              </a:solidFill>
              <a:highlight>
                <a:srgbClr val="FFFFFF"/>
              </a:highlight>
            </a:endParaRPr>
          </a:p>
          <a:p>
            <a:pPr indent="0" lvl="0" marL="25400" rtl="0" algn="l">
              <a:spcBef>
                <a:spcPts val="0"/>
              </a:spcBef>
              <a:spcAft>
                <a:spcPts val="0"/>
              </a:spcAft>
              <a:buClr>
                <a:schemeClr val="dk1"/>
              </a:buClr>
              <a:buSzPts val="1100"/>
              <a:buFont typeface="Arial"/>
              <a:buNone/>
            </a:pPr>
            <a:r>
              <a:rPr lang="en" sz="1000">
                <a:solidFill>
                  <a:srgbClr val="800000"/>
                </a:solidFill>
                <a:highlight>
                  <a:srgbClr val="FFFFFF"/>
                </a:highlight>
              </a:rPr>
              <a:t>#|cityname|</a:t>
            </a:r>
            <a:endParaRPr sz="1000">
              <a:solidFill>
                <a:srgbClr val="800000"/>
              </a:solidFill>
              <a:highlight>
                <a:srgbClr val="FFFFFF"/>
              </a:highlight>
            </a:endParaRPr>
          </a:p>
          <a:p>
            <a:pPr indent="0" lvl="0" marL="25400" rtl="0" algn="l">
              <a:spcBef>
                <a:spcPts val="0"/>
              </a:spcBef>
              <a:spcAft>
                <a:spcPts val="0"/>
              </a:spcAft>
              <a:buClr>
                <a:schemeClr val="dk1"/>
              </a:buClr>
              <a:buSzPts val="1100"/>
              <a:buFont typeface="Arial"/>
              <a:buNone/>
            </a:pPr>
            <a:r>
              <a:rPr lang="en" sz="1000">
                <a:solidFill>
                  <a:srgbClr val="800000"/>
                </a:solidFill>
                <a:highlight>
                  <a:srgbClr val="FFFFFF"/>
                </a:highlight>
              </a:rPr>
              <a:t>#|Bangalore|</a:t>
            </a:r>
            <a:endParaRPr sz="1000">
              <a:solidFill>
                <a:srgbClr val="800000"/>
              </a:solidFill>
              <a:highlight>
                <a:srgbClr val="FFFFFF"/>
              </a:highlight>
            </a:endParaRPr>
          </a:p>
          <a:p>
            <a:pPr indent="0" lvl="0" marL="25400" rtl="0" algn="l">
              <a:spcBef>
                <a:spcPts val="0"/>
              </a:spcBef>
              <a:spcAft>
                <a:spcPts val="0"/>
              </a:spcAft>
              <a:buClr>
                <a:schemeClr val="dk1"/>
              </a:buClr>
              <a:buSzPts val="1100"/>
              <a:buFont typeface="Arial"/>
              <a:buNone/>
            </a:pPr>
            <a:r>
              <a:rPr lang="en" sz="1000">
                <a:solidFill>
                  <a:srgbClr val="800000"/>
                </a:solidFill>
                <a:highlight>
                  <a:srgbClr val="FFFFFF"/>
                </a:highlight>
              </a:rPr>
              <a:t>#|Chennai|</a:t>
            </a:r>
            <a:endParaRPr sz="1000">
              <a:solidFill>
                <a:srgbClr val="800000"/>
              </a:solidFill>
              <a:highlight>
                <a:srgbClr val="FFFFFF"/>
              </a:highlight>
            </a:endParaRPr>
          </a:p>
          <a:p>
            <a:pPr indent="0" lvl="0" marL="25400" rtl="0" algn="l">
              <a:spcBef>
                <a:spcPts val="0"/>
              </a:spcBef>
              <a:spcAft>
                <a:spcPts val="0"/>
              </a:spcAft>
              <a:buClr>
                <a:schemeClr val="dk1"/>
              </a:buClr>
              <a:buSzPts val="1100"/>
              <a:buFont typeface="Arial"/>
              <a:buNone/>
            </a:pPr>
            <a:r>
              <a:rPr lang="en" sz="1000">
                <a:solidFill>
                  <a:srgbClr val="800000"/>
                </a:solidFill>
                <a:highlight>
                  <a:srgbClr val="FFFFFF"/>
                </a:highlight>
              </a:rPr>
              <a:t>#|Vijayawada|</a:t>
            </a:r>
            <a:endParaRPr sz="1000">
              <a:solidFill>
                <a:srgbClr val="800000"/>
              </a:solidFill>
              <a:highlight>
                <a:srgbClr val="FFFFFF"/>
              </a:highlight>
            </a:endParaRPr>
          </a:p>
          <a:p>
            <a:pPr indent="0" lvl="0" marL="25400" rtl="0" algn="l">
              <a:spcBef>
                <a:spcPts val="0"/>
              </a:spcBef>
              <a:spcAft>
                <a:spcPts val="0"/>
              </a:spcAft>
              <a:buClr>
                <a:schemeClr val="dk1"/>
              </a:buClr>
              <a:buSzPts val="1100"/>
              <a:buFont typeface="Arial"/>
              <a:buNone/>
            </a:pPr>
            <a:r>
              <a:rPr lang="en" sz="1000">
                <a:solidFill>
                  <a:srgbClr val="800000"/>
                </a:solidFill>
                <a:highlight>
                  <a:srgbClr val="FFFFFF"/>
                </a:highlight>
              </a:rPr>
              <a:t>#</a:t>
            </a:r>
            <a:endParaRPr sz="1000">
              <a:solidFill>
                <a:srgbClr val="800000"/>
              </a:solidFill>
              <a:highlight>
                <a:srgbClr val="FFFFFF"/>
              </a:highlight>
            </a:endParaRPr>
          </a:p>
          <a:p>
            <a:pPr indent="0" lvl="0" marL="25400" rtl="0" algn="l">
              <a:spcBef>
                <a:spcPts val="0"/>
              </a:spcBef>
              <a:spcAft>
                <a:spcPts val="0"/>
              </a:spcAft>
              <a:buClr>
                <a:schemeClr val="dk1"/>
              </a:buClr>
              <a:buSzPts val="1100"/>
              <a:buFont typeface="Arial"/>
              <a:buNone/>
            </a:pPr>
            <a:r>
              <a:t/>
            </a:r>
            <a:endParaRPr>
              <a:solidFill>
                <a:srgbClr val="008000"/>
              </a:solidFill>
              <a:highlight>
                <a:srgbClr val="FFFFFF"/>
              </a:highlight>
            </a:endParaRPr>
          </a:p>
          <a:p>
            <a:pPr indent="0" lvl="0" marL="0" rtl="0" algn="l">
              <a:lnSpc>
                <a:spcPct val="95000"/>
              </a:lnSpc>
              <a:spcBef>
                <a:spcPts val="0"/>
              </a:spcBef>
              <a:spcAft>
                <a:spcPts val="1200"/>
              </a:spcAft>
              <a:buSzPts val="770"/>
              <a:buNone/>
            </a:pPr>
            <a:r>
              <a:t/>
            </a:r>
            <a:endParaRPr sz="215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1"/>
          <p:cNvSpPr txBox="1"/>
          <p:nvPr>
            <p:ph type="title"/>
          </p:nvPr>
        </p:nvSpPr>
        <p:spPr>
          <a:xfrm>
            <a:off x="24645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CART </a:t>
            </a:r>
            <a:r>
              <a:rPr lang="en"/>
              <a:t>FEATURE FILE</a:t>
            </a:r>
            <a:endParaRPr/>
          </a:p>
        </p:txBody>
      </p:sp>
      <p:sp>
        <p:nvSpPr>
          <p:cNvPr id="163" name="Google Shape;163;p31"/>
          <p:cNvSpPr txBox="1"/>
          <p:nvPr>
            <p:ph idx="1" type="body"/>
          </p:nvPr>
        </p:nvSpPr>
        <p:spPr>
          <a:xfrm>
            <a:off x="0" y="887700"/>
            <a:ext cx="8997900" cy="4923300"/>
          </a:xfrm>
          <a:prstGeom prst="rect">
            <a:avLst/>
          </a:prstGeom>
        </p:spPr>
        <p:txBody>
          <a:bodyPr anchorCtr="0" anchor="t" bIns="91425" lIns="91425" spcFirstLastPara="1" rIns="91425" wrap="square" tIns="91425">
            <a:noAutofit/>
          </a:bodyPr>
          <a:lstStyle/>
          <a:p>
            <a:pPr indent="0" lvl="0" marL="25400" rtl="0" algn="l">
              <a:spcBef>
                <a:spcPts val="0"/>
              </a:spcBef>
              <a:spcAft>
                <a:spcPts val="0"/>
              </a:spcAft>
              <a:buSzPts val="1100"/>
              <a:buNone/>
            </a:pPr>
            <a:r>
              <a:rPr lang="en" sz="1600">
                <a:solidFill>
                  <a:srgbClr val="808000"/>
                </a:solidFill>
                <a:highlight>
                  <a:srgbClr val="FFFFFF"/>
                </a:highlight>
              </a:rPr>
              <a:t>Feature: </a:t>
            </a:r>
            <a:r>
              <a:rPr lang="en" sz="1600">
                <a:solidFill>
                  <a:schemeClr val="dk1"/>
                </a:solidFill>
                <a:highlight>
                  <a:srgbClr val="FFFFFF"/>
                </a:highlight>
              </a:rPr>
              <a:t>Cart Functionality</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FF"/>
                </a:solidFill>
                <a:highlight>
                  <a:srgbClr val="FFFFFF"/>
                </a:highlight>
              </a:rPr>
              <a:t>@Cart</a:t>
            </a:r>
            <a:endParaRPr sz="1600">
              <a:solidFill>
                <a:srgbClr val="0080FF"/>
              </a:solidFill>
              <a:highlight>
                <a:srgbClr val="FFFFFF"/>
              </a:highlight>
            </a:endParaRPr>
          </a:p>
          <a:p>
            <a:pPr indent="0" lvl="0" marL="25400" rtl="0" algn="l">
              <a:spcBef>
                <a:spcPts val="0"/>
              </a:spcBef>
              <a:spcAft>
                <a:spcPts val="0"/>
              </a:spcAft>
              <a:buSzPts val="1100"/>
              <a:buNone/>
            </a:pPr>
            <a:r>
              <a:t/>
            </a:r>
            <a:endParaRPr sz="1600">
              <a:solidFill>
                <a:srgbClr val="808000"/>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808000"/>
                </a:solidFill>
                <a:highlight>
                  <a:srgbClr val="FFFFFF"/>
                </a:highlight>
              </a:rPr>
              <a:t>Scenario: </a:t>
            </a:r>
            <a:r>
              <a:rPr lang="en" sz="1600">
                <a:solidFill>
                  <a:schemeClr val="dk1"/>
                </a:solidFill>
                <a:highlight>
                  <a:srgbClr val="FFFFFF"/>
                </a:highlight>
              </a:rPr>
              <a:t>A user must be able to perform in the Cart</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rgbClr val="FFFFFF"/>
                </a:highlight>
              </a:rPr>
              <a:t>Given </a:t>
            </a:r>
            <a:r>
              <a:rPr lang="en" sz="1600">
                <a:solidFill>
                  <a:schemeClr val="dk1"/>
                </a:solidFill>
                <a:highlight>
                  <a:srgbClr val="FFFFFF"/>
                </a:highlight>
              </a:rPr>
              <a:t>a user is in the LandingPage on Firstcry</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rgbClr val="FFFFFF"/>
                </a:highlight>
              </a:rPr>
              <a:t>When </a:t>
            </a:r>
            <a:r>
              <a:rPr lang="en" sz="1600">
                <a:solidFill>
                  <a:schemeClr val="dk1"/>
                </a:solidFill>
                <a:highlight>
                  <a:srgbClr val="FFFFFF"/>
                </a:highlight>
              </a:rPr>
              <a:t>he login</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rgbClr val="FFFFFF"/>
                </a:highlight>
              </a:rPr>
              <a:t>And </a:t>
            </a:r>
            <a:r>
              <a:rPr lang="en" sz="1600">
                <a:solidFill>
                  <a:schemeClr val="dk1"/>
                </a:solidFill>
                <a:highlight>
                  <a:srgbClr val="FFFFFF"/>
                </a:highlight>
              </a:rPr>
              <a:t>he search for Watches</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rgbClr val="FFFFFF"/>
                </a:highlight>
              </a:rPr>
              <a:t>And </a:t>
            </a:r>
            <a:r>
              <a:rPr lang="en" sz="1600">
                <a:solidFill>
                  <a:schemeClr val="dk1"/>
                </a:solidFill>
                <a:highlight>
                  <a:srgbClr val="FFFFFF"/>
                </a:highlight>
              </a:rPr>
              <a:t>he clicks on first result</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rgbClr val="FFFFFF"/>
                </a:highlight>
              </a:rPr>
              <a:t>And </a:t>
            </a:r>
            <a:r>
              <a:rPr lang="en" sz="1600">
                <a:solidFill>
                  <a:schemeClr val="dk1"/>
                </a:solidFill>
                <a:highlight>
                  <a:srgbClr val="FFFFFF"/>
                </a:highlight>
              </a:rPr>
              <a:t>he clicks on Add to Cart option</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rgbClr val="FFFFFF"/>
                </a:highlight>
              </a:rPr>
              <a:t>And </a:t>
            </a:r>
            <a:r>
              <a:rPr lang="en" sz="1600">
                <a:solidFill>
                  <a:schemeClr val="dk1"/>
                </a:solidFill>
                <a:highlight>
                  <a:srgbClr val="FFFFFF"/>
                </a:highlight>
              </a:rPr>
              <a:t>he clicks on Cart option</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chemeClr val="lt1"/>
                </a:highlight>
              </a:rPr>
              <a:t>And </a:t>
            </a:r>
            <a:r>
              <a:rPr lang="en" sz="1600">
                <a:solidFill>
                  <a:schemeClr val="dk1"/>
                </a:solidFill>
                <a:highlight>
                  <a:srgbClr val="FFFFFF"/>
                </a:highlight>
              </a:rPr>
              <a:t>he clicks on quantity</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chemeClr val="lt1"/>
                </a:highlight>
              </a:rPr>
              <a:t>And </a:t>
            </a:r>
            <a:r>
              <a:rPr lang="en" sz="1600">
                <a:solidFill>
                  <a:schemeClr val="dk1"/>
                </a:solidFill>
                <a:highlight>
                  <a:srgbClr val="FFFFFF"/>
                </a:highlight>
              </a:rPr>
              <a:t>he clicks on two</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rgbClr val="FFFFFF"/>
                </a:highlight>
              </a:rPr>
              <a:t>And </a:t>
            </a:r>
            <a:r>
              <a:rPr lang="en" sz="1600">
                <a:solidFill>
                  <a:schemeClr val="dk1"/>
                </a:solidFill>
                <a:highlight>
                  <a:srgbClr val="FFFFFF"/>
                </a:highlight>
              </a:rPr>
              <a:t>he click on Remove option</a:t>
            </a:r>
            <a:endParaRPr sz="16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008080"/>
                </a:solidFill>
                <a:highlight>
                  <a:srgbClr val="FFFFFF"/>
                </a:highlight>
              </a:rPr>
              <a:t>Then </a:t>
            </a:r>
            <a:r>
              <a:rPr lang="en" sz="1600">
                <a:solidFill>
                  <a:schemeClr val="dk1"/>
                </a:solidFill>
                <a:highlight>
                  <a:srgbClr val="FFFFFF"/>
                </a:highlight>
              </a:rPr>
              <a:t>he must be able to see empty cart</a:t>
            </a:r>
            <a:endParaRPr sz="1600">
              <a:solidFill>
                <a:schemeClr val="dk1"/>
              </a:solidFill>
              <a:highlight>
                <a:srgbClr val="FFFFFF"/>
              </a:highlight>
            </a:endParaRPr>
          </a:p>
          <a:p>
            <a:pPr indent="0" lvl="0" marL="0" rtl="0" algn="l">
              <a:lnSpc>
                <a:spcPct val="95000"/>
              </a:lnSpc>
              <a:spcBef>
                <a:spcPts val="0"/>
              </a:spcBef>
              <a:spcAft>
                <a:spcPts val="1200"/>
              </a:spcAft>
              <a:buSzPts val="770"/>
              <a:buNone/>
            </a:pPr>
            <a:r>
              <a:t/>
            </a:r>
            <a:endParaRPr sz="155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 name="Shape 58"/>
        <p:cNvGrpSpPr/>
        <p:nvPr/>
      </p:nvGrpSpPr>
      <p:grpSpPr>
        <a:xfrm>
          <a:off x="0" y="0"/>
          <a:ext cx="0" cy="0"/>
          <a:chOff x="0" y="0"/>
          <a:chExt cx="0" cy="0"/>
        </a:xfrm>
      </p:grpSpPr>
      <p:sp>
        <p:nvSpPr>
          <p:cNvPr id="59" name="Google Shape;59;p14"/>
          <p:cNvSpPr txBox="1"/>
          <p:nvPr>
            <p:ph idx="1" type="subTitle"/>
          </p:nvPr>
        </p:nvSpPr>
        <p:spPr>
          <a:xfrm>
            <a:off x="311700" y="391625"/>
            <a:ext cx="8520600" cy="44907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Clr>
                <a:schemeClr val="dk1"/>
              </a:buClr>
              <a:buSzPts val="1100"/>
              <a:buFont typeface="Arial"/>
              <a:buNone/>
            </a:pPr>
            <a:r>
              <a:rPr b="1" lang="en" sz="2600"/>
              <a:t>TEAM MEMBERS</a:t>
            </a:r>
            <a:endParaRPr b="1" sz="2600"/>
          </a:p>
          <a:p>
            <a:pPr indent="-406400" lvl="0" marL="457200" rtl="0" algn="l">
              <a:spcBef>
                <a:spcPts val="0"/>
              </a:spcBef>
              <a:spcAft>
                <a:spcPts val="0"/>
              </a:spcAft>
              <a:buSzPts val="2800"/>
              <a:buAutoNum type="arabicPeriod"/>
            </a:pPr>
            <a:r>
              <a:rPr b="1" lang="en"/>
              <a:t>Bhumika B S</a:t>
            </a:r>
            <a:endParaRPr b="1"/>
          </a:p>
          <a:p>
            <a:pPr indent="-406400" lvl="0" marL="457200" rtl="0" algn="l">
              <a:spcBef>
                <a:spcPts val="0"/>
              </a:spcBef>
              <a:spcAft>
                <a:spcPts val="0"/>
              </a:spcAft>
              <a:buSzPts val="2800"/>
              <a:buAutoNum type="arabicPeriod"/>
            </a:pPr>
            <a:r>
              <a:rPr b="1" lang="en"/>
              <a:t>Satya Ranjan Acharya.</a:t>
            </a:r>
            <a:endParaRPr b="1"/>
          </a:p>
          <a:p>
            <a:pPr indent="-406400" lvl="0" marL="457200" rtl="0" algn="l">
              <a:spcBef>
                <a:spcPts val="0"/>
              </a:spcBef>
              <a:spcAft>
                <a:spcPts val="0"/>
              </a:spcAft>
              <a:buSzPts val="2800"/>
              <a:buAutoNum type="arabicPeriod"/>
            </a:pPr>
            <a:r>
              <a:rPr b="1" lang="en"/>
              <a:t>Arun Prasaanth Bakthavachalam.</a:t>
            </a:r>
            <a:endParaRPr b="1"/>
          </a:p>
          <a:p>
            <a:pPr indent="-406400" lvl="0" marL="457200" rtl="0" algn="l">
              <a:spcBef>
                <a:spcPts val="0"/>
              </a:spcBef>
              <a:spcAft>
                <a:spcPts val="0"/>
              </a:spcAft>
              <a:buSzPts val="2800"/>
              <a:buAutoNum type="arabicPeriod"/>
            </a:pPr>
            <a:r>
              <a:rPr b="1" lang="en"/>
              <a:t>C V Vishnupriya.</a:t>
            </a:r>
            <a:endParaRPr b="1"/>
          </a:p>
          <a:p>
            <a:pPr indent="-406400" lvl="0" marL="457200" rtl="0" algn="l">
              <a:spcBef>
                <a:spcPts val="0"/>
              </a:spcBef>
              <a:spcAft>
                <a:spcPts val="0"/>
              </a:spcAft>
              <a:buSzPts val="2800"/>
              <a:buAutoNum type="arabicPeriod"/>
            </a:pPr>
            <a:r>
              <a:rPr b="1" lang="en"/>
              <a:t>Swapnanil Guchhait.</a:t>
            </a:r>
            <a:endParaRPr b="1"/>
          </a:p>
          <a:p>
            <a:pPr indent="-406400" lvl="0" marL="457200" rtl="0" algn="l">
              <a:spcBef>
                <a:spcPts val="0"/>
              </a:spcBef>
              <a:spcAft>
                <a:spcPts val="0"/>
              </a:spcAft>
              <a:buSzPts val="2800"/>
              <a:buAutoNum type="arabicPeriod"/>
            </a:pPr>
            <a:r>
              <a:rPr b="1" lang="en"/>
              <a:t>Guntikala Samyuktha Rani.</a:t>
            </a:r>
            <a:endParaRPr b="1"/>
          </a:p>
          <a:p>
            <a:pPr indent="-406400" lvl="0" marL="457200" rtl="0" algn="l">
              <a:spcBef>
                <a:spcPts val="0"/>
              </a:spcBef>
              <a:spcAft>
                <a:spcPts val="0"/>
              </a:spcAft>
              <a:buSzPts val="2800"/>
              <a:buAutoNum type="arabicPeriod"/>
            </a:pPr>
            <a:r>
              <a:rPr b="1" lang="en"/>
              <a:t>Bhoomika C Shetty</a:t>
            </a:r>
            <a:endParaRPr b="1"/>
          </a:p>
          <a:p>
            <a:pPr indent="-406400" lvl="0" marL="457200" rtl="0" algn="l">
              <a:spcBef>
                <a:spcPts val="0"/>
              </a:spcBef>
              <a:spcAft>
                <a:spcPts val="0"/>
              </a:spcAft>
              <a:buSzPts val="2800"/>
              <a:buAutoNum type="arabicPeriod"/>
            </a:pPr>
            <a:r>
              <a:rPr b="1" lang="en"/>
              <a:t>Akash.J</a:t>
            </a:r>
            <a:endParaRPr b="1"/>
          </a:p>
          <a:p>
            <a:pPr indent="-406400" lvl="0" marL="457200" rtl="0" algn="l">
              <a:spcBef>
                <a:spcPts val="0"/>
              </a:spcBef>
              <a:spcAft>
                <a:spcPts val="0"/>
              </a:spcAft>
              <a:buSzPts val="2800"/>
              <a:buAutoNum type="arabicPeriod"/>
            </a:pPr>
            <a:r>
              <a:rPr b="1" lang="en"/>
              <a:t>Valathuru Yamini.</a:t>
            </a:r>
            <a:endParaRPr b="1"/>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SHORTLIST FEATURE FILE</a:t>
            </a:r>
            <a:endParaRPr/>
          </a:p>
        </p:txBody>
      </p:sp>
      <p:sp>
        <p:nvSpPr>
          <p:cNvPr id="169" name="Google Shape;169;p32"/>
          <p:cNvSpPr txBox="1"/>
          <p:nvPr>
            <p:ph idx="1" type="body"/>
          </p:nvPr>
        </p:nvSpPr>
        <p:spPr>
          <a:xfrm>
            <a:off x="311700" y="1135725"/>
            <a:ext cx="8520600" cy="3181200"/>
          </a:xfrm>
          <a:prstGeom prst="rect">
            <a:avLst/>
          </a:prstGeom>
        </p:spPr>
        <p:txBody>
          <a:bodyPr anchorCtr="0" anchor="t" bIns="91425" lIns="91425" spcFirstLastPara="1" rIns="91425" wrap="square" tIns="91425">
            <a:normAutofit fontScale="92500" lnSpcReduction="20000"/>
          </a:bodyPr>
          <a:lstStyle/>
          <a:p>
            <a:pPr indent="0" lvl="0" marL="25400" rtl="0" algn="l">
              <a:spcBef>
                <a:spcPts val="0"/>
              </a:spcBef>
              <a:spcAft>
                <a:spcPts val="0"/>
              </a:spcAft>
              <a:buNone/>
            </a:pPr>
            <a:r>
              <a:rPr lang="en" sz="2500">
                <a:solidFill>
                  <a:srgbClr val="808000"/>
                </a:solidFill>
                <a:highlight>
                  <a:srgbClr val="FFFFFF"/>
                </a:highlight>
              </a:rPr>
              <a:t>Feature: </a:t>
            </a:r>
            <a:r>
              <a:rPr lang="en" sz="2500">
                <a:solidFill>
                  <a:schemeClr val="dk1"/>
                </a:solidFill>
                <a:highlight>
                  <a:srgbClr val="FFFFFF"/>
                </a:highlight>
              </a:rPr>
              <a:t>Shortlist products in an application</a:t>
            </a:r>
            <a:endParaRPr sz="2500">
              <a:solidFill>
                <a:schemeClr val="dk1"/>
              </a:solidFill>
              <a:highlight>
                <a:srgbClr val="FFFFFF"/>
              </a:highlight>
            </a:endParaRPr>
          </a:p>
          <a:p>
            <a:pPr indent="0" lvl="0" marL="0" rtl="0" algn="l">
              <a:spcBef>
                <a:spcPts val="0"/>
              </a:spcBef>
              <a:spcAft>
                <a:spcPts val="0"/>
              </a:spcAft>
              <a:buNone/>
            </a:pPr>
            <a:r>
              <a:rPr lang="en" sz="2500">
                <a:solidFill>
                  <a:srgbClr val="808000"/>
                </a:solidFill>
                <a:highlight>
                  <a:srgbClr val="FFFFFF"/>
                </a:highlight>
              </a:rPr>
              <a:t>Scenario: </a:t>
            </a:r>
            <a:r>
              <a:rPr lang="en" sz="2500">
                <a:solidFill>
                  <a:schemeClr val="dk1"/>
                </a:solidFill>
                <a:highlight>
                  <a:srgbClr val="FFFFFF"/>
                </a:highlight>
              </a:rPr>
              <a:t>Shortlist products</a:t>
            </a:r>
            <a:endParaRPr sz="2500">
              <a:solidFill>
                <a:schemeClr val="dk1"/>
              </a:solidFill>
              <a:highlight>
                <a:srgbClr val="FFFFFF"/>
              </a:highlight>
            </a:endParaRPr>
          </a:p>
          <a:p>
            <a:pPr indent="0" lvl="0" marL="0" rtl="0" algn="l">
              <a:spcBef>
                <a:spcPts val="0"/>
              </a:spcBef>
              <a:spcAft>
                <a:spcPts val="0"/>
              </a:spcAft>
              <a:buNone/>
            </a:pPr>
            <a:r>
              <a:rPr lang="en" sz="2500">
                <a:solidFill>
                  <a:srgbClr val="008080"/>
                </a:solidFill>
                <a:highlight>
                  <a:srgbClr val="FFFFFF"/>
                </a:highlight>
              </a:rPr>
              <a:t>Given </a:t>
            </a:r>
            <a:r>
              <a:rPr lang="en" sz="2500">
                <a:solidFill>
                  <a:schemeClr val="dk1"/>
                </a:solidFill>
                <a:highlight>
                  <a:srgbClr val="FFFFFF"/>
                </a:highlight>
              </a:rPr>
              <a:t>I am on the login page</a:t>
            </a:r>
            <a:endParaRPr sz="2500">
              <a:solidFill>
                <a:schemeClr val="dk1"/>
              </a:solidFill>
              <a:highlight>
                <a:srgbClr val="FFFFFF"/>
              </a:highlight>
            </a:endParaRPr>
          </a:p>
          <a:p>
            <a:pPr indent="0" lvl="0" marL="25400" rtl="0" algn="l">
              <a:spcBef>
                <a:spcPts val="0"/>
              </a:spcBef>
              <a:spcAft>
                <a:spcPts val="0"/>
              </a:spcAft>
              <a:buNone/>
            </a:pPr>
            <a:r>
              <a:rPr lang="en" sz="2500">
                <a:solidFill>
                  <a:srgbClr val="008080"/>
                </a:solidFill>
                <a:highlight>
                  <a:srgbClr val="FFFFFF"/>
                </a:highlight>
              </a:rPr>
              <a:t>When </a:t>
            </a:r>
            <a:r>
              <a:rPr lang="en" sz="2500">
                <a:solidFill>
                  <a:schemeClr val="dk1"/>
                </a:solidFill>
                <a:highlight>
                  <a:srgbClr val="FFFFFF"/>
                </a:highlight>
              </a:rPr>
              <a:t>I log in with valid credentials</a:t>
            </a:r>
            <a:endParaRPr sz="2500">
              <a:solidFill>
                <a:schemeClr val="dk1"/>
              </a:solidFill>
              <a:highlight>
                <a:srgbClr val="FFFFFF"/>
              </a:highlight>
            </a:endParaRPr>
          </a:p>
          <a:p>
            <a:pPr indent="0" lvl="0" marL="25400" rtl="0" algn="l">
              <a:spcBef>
                <a:spcPts val="0"/>
              </a:spcBef>
              <a:spcAft>
                <a:spcPts val="0"/>
              </a:spcAft>
              <a:buNone/>
            </a:pPr>
            <a:r>
              <a:rPr lang="en" sz="2500">
                <a:solidFill>
                  <a:srgbClr val="008080"/>
                </a:solidFill>
                <a:highlight>
                  <a:srgbClr val="FFFFFF"/>
                </a:highlight>
              </a:rPr>
              <a:t>And </a:t>
            </a:r>
            <a:r>
              <a:rPr lang="en" sz="2500">
                <a:solidFill>
                  <a:schemeClr val="dk1"/>
                </a:solidFill>
                <a:highlight>
                  <a:srgbClr val="FFFFFF"/>
                </a:highlight>
              </a:rPr>
              <a:t>I shortlist a few products</a:t>
            </a:r>
            <a:endParaRPr sz="2500">
              <a:solidFill>
                <a:schemeClr val="dk1"/>
              </a:solidFill>
              <a:highlight>
                <a:srgbClr val="FFFFFF"/>
              </a:highlight>
            </a:endParaRPr>
          </a:p>
          <a:p>
            <a:pPr indent="0" lvl="0" marL="25400" rtl="0" algn="l">
              <a:spcBef>
                <a:spcPts val="0"/>
              </a:spcBef>
              <a:spcAft>
                <a:spcPts val="0"/>
              </a:spcAft>
              <a:buNone/>
            </a:pPr>
            <a:r>
              <a:rPr lang="en" sz="2500">
                <a:solidFill>
                  <a:srgbClr val="008080"/>
                </a:solidFill>
                <a:highlight>
                  <a:srgbClr val="FFFFFF"/>
                </a:highlight>
              </a:rPr>
              <a:t>And </a:t>
            </a:r>
            <a:r>
              <a:rPr lang="en" sz="2500">
                <a:solidFill>
                  <a:schemeClr val="dk1"/>
                </a:solidFill>
                <a:highlight>
                  <a:srgbClr val="FFFFFF"/>
                </a:highlight>
              </a:rPr>
              <a:t>I click on the Shortlist button</a:t>
            </a:r>
            <a:endParaRPr sz="2500">
              <a:solidFill>
                <a:schemeClr val="dk1"/>
              </a:solidFill>
              <a:highlight>
                <a:srgbClr val="FFFFFF"/>
              </a:highlight>
            </a:endParaRPr>
          </a:p>
          <a:p>
            <a:pPr indent="0" lvl="0" marL="25400" rtl="0" algn="l">
              <a:spcBef>
                <a:spcPts val="0"/>
              </a:spcBef>
              <a:spcAft>
                <a:spcPts val="0"/>
              </a:spcAft>
              <a:buNone/>
            </a:pPr>
            <a:r>
              <a:rPr lang="en" sz="2500">
                <a:solidFill>
                  <a:srgbClr val="008080"/>
                </a:solidFill>
                <a:highlight>
                  <a:srgbClr val="FFFFFF"/>
                </a:highlight>
              </a:rPr>
              <a:t>Then </a:t>
            </a:r>
            <a:r>
              <a:rPr lang="en" sz="2500">
                <a:solidFill>
                  <a:schemeClr val="dk1"/>
                </a:solidFill>
                <a:highlight>
                  <a:srgbClr val="FFFFFF"/>
                </a:highlight>
              </a:rPr>
              <a:t>the selected products should be in my Shortlist</a:t>
            </a:r>
            <a:endParaRPr sz="2500">
              <a:solidFill>
                <a:schemeClr val="dk1"/>
              </a:solidFill>
              <a:highlight>
                <a:srgbClr val="FFFFFF"/>
              </a:highlight>
            </a:endParaRPr>
          </a:p>
          <a:p>
            <a:pPr indent="0" lvl="0" marL="0" rtl="0" algn="l">
              <a:spcBef>
                <a:spcPts val="0"/>
              </a:spcBef>
              <a:spcAft>
                <a:spcPts val="0"/>
              </a:spcAft>
              <a:buClr>
                <a:schemeClr val="dk1"/>
              </a:buClr>
              <a:buSzPct val="73333"/>
              <a:buFont typeface="Arial"/>
              <a:buNone/>
            </a:pPr>
            <a:r>
              <a:t/>
            </a:r>
            <a:endParaRPr sz="1500">
              <a:solidFill>
                <a:srgbClr val="1F2C8F"/>
              </a:solidFill>
            </a:endParaRPr>
          </a:p>
          <a:p>
            <a:pPr indent="0" lvl="0" marL="0" rtl="0" algn="l">
              <a:spcBef>
                <a:spcPts val="1200"/>
              </a:spcBef>
              <a:spcAft>
                <a:spcPts val="1200"/>
              </a:spcAft>
              <a:buNone/>
            </a:pPr>
            <a:r>
              <a:t/>
            </a:r>
            <a:endParaRPr sz="1500">
              <a:solidFill>
                <a:srgbClr val="1F2C8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3"/>
          <p:cNvSpPr txBox="1"/>
          <p:nvPr>
            <p:ph type="title"/>
          </p:nvPr>
        </p:nvSpPr>
        <p:spPr>
          <a:xfrm>
            <a:off x="354475" y="6278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READ EXCEL</a:t>
            </a:r>
            <a:endParaRPr/>
          </a:p>
        </p:txBody>
      </p:sp>
      <p:sp>
        <p:nvSpPr>
          <p:cNvPr id="175" name="Google Shape;175;p33"/>
          <p:cNvSpPr txBox="1"/>
          <p:nvPr>
            <p:ph idx="1" type="body"/>
          </p:nvPr>
        </p:nvSpPr>
        <p:spPr>
          <a:xfrm>
            <a:off x="535225" y="1657925"/>
            <a:ext cx="8159100" cy="3485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273239"/>
              </a:buClr>
              <a:buSzPts val="1800"/>
              <a:buFont typeface="Nunito"/>
              <a:buChar char="●"/>
            </a:pPr>
            <a:r>
              <a:rPr lang="en">
                <a:solidFill>
                  <a:srgbClr val="273239"/>
                </a:solidFill>
                <a:highlight>
                  <a:srgbClr val="FFFFFF"/>
                </a:highlight>
                <a:latin typeface="Nunito"/>
                <a:ea typeface="Nunito"/>
                <a:cs typeface="Nunito"/>
                <a:sym typeface="Nunito"/>
              </a:rPr>
              <a:t>read_excel() function is basically used to import/read an Excel file and it can only be accessed after importing the readxl library in language.</a:t>
            </a:r>
            <a:endParaRPr>
              <a:solidFill>
                <a:srgbClr val="273239"/>
              </a:solidFill>
              <a:highlight>
                <a:srgbClr val="FFFFFF"/>
              </a:highlight>
              <a:latin typeface="Nunito"/>
              <a:ea typeface="Nunito"/>
              <a:cs typeface="Nunito"/>
              <a:sym typeface="Nunito"/>
            </a:endParaRPr>
          </a:p>
          <a:p>
            <a:pPr indent="0" lvl="0" marL="457200" rtl="0" algn="l">
              <a:spcBef>
                <a:spcPts val="0"/>
              </a:spcBef>
              <a:spcAft>
                <a:spcPts val="0"/>
              </a:spcAft>
              <a:buNone/>
            </a:pPr>
            <a:r>
              <a:t/>
            </a:r>
            <a:endParaRPr>
              <a:solidFill>
                <a:srgbClr val="273239"/>
              </a:solidFill>
              <a:highlight>
                <a:srgbClr val="FFFFFF"/>
              </a:highlight>
              <a:latin typeface="Nunito"/>
              <a:ea typeface="Nunito"/>
              <a:cs typeface="Nunito"/>
              <a:sym typeface="Nunito"/>
            </a:endParaRPr>
          </a:p>
          <a:p>
            <a:pPr indent="-342900" lvl="0" marL="457200" rtl="0" algn="l">
              <a:spcBef>
                <a:spcPts val="0"/>
              </a:spcBef>
              <a:spcAft>
                <a:spcPts val="0"/>
              </a:spcAft>
              <a:buClr>
                <a:srgbClr val="273239"/>
              </a:buClr>
              <a:buSzPts val="1800"/>
              <a:buFont typeface="Nunito"/>
              <a:buChar char="●"/>
            </a:pPr>
            <a:r>
              <a:rPr lang="en">
                <a:solidFill>
                  <a:srgbClr val="273239"/>
                </a:solidFill>
                <a:highlight>
                  <a:srgbClr val="FFFFFF"/>
                </a:highlight>
                <a:latin typeface="Nunito"/>
                <a:ea typeface="Nunito"/>
                <a:cs typeface="Nunito"/>
                <a:sym typeface="Nunito"/>
              </a:rPr>
              <a:t>The </a:t>
            </a:r>
            <a:r>
              <a:rPr b="1" lang="en">
                <a:solidFill>
                  <a:srgbClr val="273239"/>
                </a:solidFill>
                <a:highlight>
                  <a:srgbClr val="FFFFFF"/>
                </a:highlight>
                <a:latin typeface="Nunito"/>
                <a:ea typeface="Nunito"/>
                <a:cs typeface="Nunito"/>
                <a:sym typeface="Nunito"/>
              </a:rPr>
              <a:t>read_excel() </a:t>
            </a:r>
            <a:r>
              <a:rPr lang="en">
                <a:solidFill>
                  <a:srgbClr val="273239"/>
                </a:solidFill>
                <a:highlight>
                  <a:srgbClr val="FFFFFF"/>
                </a:highlight>
                <a:latin typeface="Nunito"/>
                <a:ea typeface="Nunito"/>
                <a:cs typeface="Nunito"/>
                <a:sym typeface="Nunito"/>
              </a:rPr>
              <a:t>method extracts the data from the Excel file and returns it as an data frame. It instantly recognizes the Excel file’s sheets and imports the data from the default sheet, which is often the first page. The sheet option allows us to give a specific sheet’s name or index in order to read that particular sheet.</a:t>
            </a:r>
            <a:endParaRPr>
              <a:solidFill>
                <a:srgbClr val="273239"/>
              </a:solidFill>
              <a:highlight>
                <a:srgbClr val="FFFFFF"/>
              </a:highlight>
              <a:latin typeface="Nunito"/>
              <a:ea typeface="Nunito"/>
              <a:cs typeface="Nunito"/>
              <a:sym typeface="Nuni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4"/>
          <p:cNvSpPr txBox="1"/>
          <p:nvPr>
            <p:ph type="title"/>
          </p:nvPr>
        </p:nvSpPr>
        <p:spPr>
          <a:xfrm>
            <a:off x="311700" y="1447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READ EXCEL</a:t>
            </a:r>
            <a:endParaRPr/>
          </a:p>
        </p:txBody>
      </p:sp>
      <p:sp>
        <p:nvSpPr>
          <p:cNvPr id="181" name="Google Shape;181;p34"/>
          <p:cNvSpPr txBox="1"/>
          <p:nvPr>
            <p:ph idx="1" type="body"/>
          </p:nvPr>
        </p:nvSpPr>
        <p:spPr>
          <a:xfrm>
            <a:off x="0" y="717475"/>
            <a:ext cx="9144000" cy="4425900"/>
          </a:xfrm>
          <a:prstGeom prst="rect">
            <a:avLst/>
          </a:prstGeom>
        </p:spPr>
        <p:txBody>
          <a:bodyPr anchorCtr="0" anchor="t" bIns="91425" lIns="91425" spcFirstLastPara="1" rIns="91425" wrap="square" tIns="91425">
            <a:noAutofit/>
          </a:bodyPr>
          <a:lstStyle/>
          <a:p>
            <a:pPr indent="0" lvl="0" marL="25400" rtl="0" algn="l">
              <a:spcBef>
                <a:spcPts val="0"/>
              </a:spcBef>
              <a:spcAft>
                <a:spcPts val="0"/>
              </a:spcAft>
              <a:buNone/>
            </a:pPr>
            <a:r>
              <a:rPr b="1" lang="en" sz="1200">
                <a:solidFill>
                  <a:srgbClr val="7F0055"/>
                </a:solidFill>
                <a:highlight>
                  <a:srgbClr val="FFFFFF"/>
                </a:highlight>
              </a:rPr>
              <a:t>package</a:t>
            </a:r>
            <a:r>
              <a:rPr lang="en" sz="1200">
                <a:solidFill>
                  <a:schemeClr val="dk1"/>
                </a:solidFill>
                <a:highlight>
                  <a:srgbClr val="FFFFFF"/>
                </a:highlight>
              </a:rPr>
              <a:t> utils;</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import</a:t>
            </a:r>
            <a:r>
              <a:rPr lang="en" sz="1200">
                <a:solidFill>
                  <a:schemeClr val="dk1"/>
                </a:solidFill>
                <a:highlight>
                  <a:srgbClr val="FFFFFF"/>
                </a:highlight>
              </a:rPr>
              <a:t> java.io.File;</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import</a:t>
            </a:r>
            <a:r>
              <a:rPr lang="en" sz="1200">
                <a:solidFill>
                  <a:schemeClr val="dk1"/>
                </a:solidFill>
                <a:highlight>
                  <a:srgbClr val="FFFFFF"/>
                </a:highlight>
              </a:rPr>
              <a:t> java.io.FileInputStream;</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import</a:t>
            </a:r>
            <a:r>
              <a:rPr lang="en" sz="1200">
                <a:solidFill>
                  <a:schemeClr val="dk1"/>
                </a:solidFill>
                <a:highlight>
                  <a:srgbClr val="FFFFFF"/>
                </a:highlight>
              </a:rPr>
              <a:t> java.io.IOException;</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import</a:t>
            </a:r>
            <a:r>
              <a:rPr lang="en" sz="1200">
                <a:solidFill>
                  <a:schemeClr val="dk1"/>
                </a:solidFill>
                <a:highlight>
                  <a:srgbClr val="FFFFFF"/>
                </a:highlight>
              </a:rPr>
              <a:t> org.apache.poi.ss.usermodel.Cell;</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import</a:t>
            </a:r>
            <a:r>
              <a:rPr lang="en" sz="1200">
                <a:solidFill>
                  <a:schemeClr val="dk1"/>
                </a:solidFill>
                <a:highlight>
                  <a:srgbClr val="FFFFFF"/>
                </a:highlight>
              </a:rPr>
              <a:t> org.apache.poi.ss.usermodel.DataFormatter;</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import</a:t>
            </a:r>
            <a:r>
              <a:rPr lang="en" sz="1200">
                <a:solidFill>
                  <a:schemeClr val="dk1"/>
                </a:solidFill>
                <a:highlight>
                  <a:srgbClr val="FFFFFF"/>
                </a:highlight>
              </a:rPr>
              <a:t> org.apache.poi.ss.usermodel.Row;</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import</a:t>
            </a:r>
            <a:r>
              <a:rPr lang="en" sz="1200">
                <a:solidFill>
                  <a:schemeClr val="dk1"/>
                </a:solidFill>
                <a:highlight>
                  <a:srgbClr val="FFFFFF"/>
                </a:highlight>
              </a:rPr>
              <a:t> org.apache.poi.ss.usermodel.Sheet;</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import</a:t>
            </a:r>
            <a:r>
              <a:rPr lang="en" sz="1200">
                <a:solidFill>
                  <a:schemeClr val="dk1"/>
                </a:solidFill>
                <a:highlight>
                  <a:srgbClr val="FFFFFF"/>
                </a:highlight>
              </a:rPr>
              <a:t> org.apache.poi.ss.usermodel.Workbook;</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import</a:t>
            </a:r>
            <a:r>
              <a:rPr lang="en" sz="1200">
                <a:solidFill>
                  <a:schemeClr val="dk1"/>
                </a:solidFill>
                <a:highlight>
                  <a:srgbClr val="FFFFFF"/>
                </a:highlight>
              </a:rPr>
              <a:t> org.apache.poi.xssf.usermodel.XSSFWorkbook;</a:t>
            </a:r>
            <a:endParaRPr sz="1200">
              <a:solidFill>
                <a:schemeClr val="dk1"/>
              </a:solidFill>
              <a:highlight>
                <a:srgbClr val="FFFFFF"/>
              </a:highlight>
            </a:endParaRPr>
          </a:p>
          <a:p>
            <a:pPr indent="0" lvl="0" marL="25400" rtl="0" algn="l">
              <a:spcBef>
                <a:spcPts val="0"/>
              </a:spcBef>
              <a:spcAft>
                <a:spcPts val="0"/>
              </a:spcAft>
              <a:buNone/>
            </a:pPr>
            <a:r>
              <a:rPr b="1" lang="en" sz="1200">
                <a:solidFill>
                  <a:srgbClr val="7F0055"/>
                </a:solidFill>
                <a:highlight>
                  <a:srgbClr val="FFFFFF"/>
                </a:highlight>
              </a:rPr>
              <a:t>public</a:t>
            </a:r>
            <a:r>
              <a:rPr lang="en" sz="1200">
                <a:solidFill>
                  <a:schemeClr val="dk1"/>
                </a:solidFill>
                <a:highlight>
                  <a:srgbClr val="FFFFFF"/>
                </a:highlight>
              </a:rPr>
              <a:t> </a:t>
            </a:r>
            <a:r>
              <a:rPr b="1" lang="en" sz="1200">
                <a:solidFill>
                  <a:srgbClr val="7F0055"/>
                </a:solidFill>
                <a:highlight>
                  <a:srgbClr val="FFFFFF"/>
                </a:highlight>
              </a:rPr>
              <a:t>class</a:t>
            </a:r>
            <a:r>
              <a:rPr lang="en" sz="1200">
                <a:solidFill>
                  <a:schemeClr val="dk1"/>
                </a:solidFill>
                <a:highlight>
                  <a:srgbClr val="FFFFFF"/>
                </a:highlight>
              </a:rPr>
              <a:t> ReadExcel {</a:t>
            </a:r>
            <a:endParaRPr sz="1200">
              <a:solidFill>
                <a:schemeClr val="dk1"/>
              </a:solidFill>
              <a:highlight>
                <a:srgbClr val="FFFFFF"/>
              </a:highlight>
            </a:endParaRPr>
          </a:p>
          <a:p>
            <a:pPr indent="0" lvl="0" marL="25400" rtl="0" algn="l">
              <a:spcBef>
                <a:spcPts val="0"/>
              </a:spcBef>
              <a:spcAft>
                <a:spcPts val="0"/>
              </a:spcAft>
              <a:buNone/>
            </a:pPr>
            <a:r>
              <a:rPr lang="en" sz="1200">
                <a:solidFill>
                  <a:schemeClr val="dk1"/>
                </a:solidFill>
                <a:highlight>
                  <a:srgbClr val="FFFFFF"/>
                </a:highlight>
              </a:rPr>
              <a:t>	</a:t>
            </a:r>
            <a:endParaRPr sz="1200">
              <a:solidFill>
                <a:schemeClr val="dk1"/>
              </a:solidFill>
              <a:highlight>
                <a:srgbClr val="FFFFFF"/>
              </a:highlight>
            </a:endParaRPr>
          </a:p>
          <a:p>
            <a:pPr indent="0" lvl="0" marL="25400" rtl="0" algn="l">
              <a:spcBef>
                <a:spcPts val="0"/>
              </a:spcBef>
              <a:spcAft>
                <a:spcPts val="0"/>
              </a:spcAft>
              <a:buNone/>
            </a:pPr>
            <a:r>
              <a:rPr lang="en" sz="1200">
                <a:solidFill>
                  <a:schemeClr val="dk1"/>
                </a:solidFill>
                <a:highlight>
                  <a:srgbClr val="FFFFFF"/>
                </a:highlight>
              </a:rPr>
              <a:t>	</a:t>
            </a:r>
            <a:r>
              <a:rPr b="1" lang="en" sz="1200">
                <a:solidFill>
                  <a:srgbClr val="7F0055"/>
                </a:solidFill>
                <a:highlight>
                  <a:srgbClr val="FFFFFF"/>
                </a:highlight>
              </a:rPr>
              <a:t>public</a:t>
            </a:r>
            <a:r>
              <a:rPr lang="en" sz="1200">
                <a:solidFill>
                  <a:schemeClr val="dk1"/>
                </a:solidFill>
                <a:highlight>
                  <a:srgbClr val="FFFFFF"/>
                </a:highlight>
              </a:rPr>
              <a:t> </a:t>
            </a:r>
            <a:r>
              <a:rPr b="1" lang="en" sz="1200">
                <a:solidFill>
                  <a:srgbClr val="7F0055"/>
                </a:solidFill>
                <a:highlight>
                  <a:srgbClr val="FFFFFF"/>
                </a:highlight>
              </a:rPr>
              <a:t>static</a:t>
            </a:r>
            <a:r>
              <a:rPr lang="en" sz="1200">
                <a:solidFill>
                  <a:schemeClr val="dk1"/>
                </a:solidFill>
                <a:highlight>
                  <a:srgbClr val="FFFFFF"/>
                </a:highlight>
              </a:rPr>
              <a:t> String[][] getData(String </a:t>
            </a:r>
            <a:r>
              <a:rPr lang="en" sz="1200">
                <a:solidFill>
                  <a:srgbClr val="6A3E3E"/>
                </a:solidFill>
                <a:highlight>
                  <a:srgbClr val="FFFFFF"/>
                </a:highlight>
              </a:rPr>
              <a:t>fileName</a:t>
            </a:r>
            <a:r>
              <a:rPr lang="en" sz="1200">
                <a:solidFill>
                  <a:schemeClr val="dk1"/>
                </a:solidFill>
                <a:highlight>
                  <a:srgbClr val="FFFFFF"/>
                </a:highlight>
              </a:rPr>
              <a:t>, String </a:t>
            </a:r>
            <a:r>
              <a:rPr lang="en" sz="1200">
                <a:solidFill>
                  <a:srgbClr val="6A3E3E"/>
                </a:solidFill>
                <a:highlight>
                  <a:srgbClr val="FFFFFF"/>
                </a:highlight>
              </a:rPr>
              <a:t>sheetName</a:t>
            </a:r>
            <a:r>
              <a:rPr lang="en" sz="1200">
                <a:solidFill>
                  <a:schemeClr val="dk1"/>
                </a:solidFill>
                <a:highlight>
                  <a:srgbClr val="FFFFFF"/>
                </a:highlight>
              </a:rPr>
              <a:t>) </a:t>
            </a:r>
            <a:r>
              <a:rPr b="1" lang="en" sz="1200">
                <a:solidFill>
                  <a:srgbClr val="7F0055"/>
                </a:solidFill>
                <a:highlight>
                  <a:srgbClr val="FFFFFF"/>
                </a:highlight>
              </a:rPr>
              <a:t>throws</a:t>
            </a:r>
            <a:r>
              <a:rPr lang="en" sz="1200">
                <a:solidFill>
                  <a:schemeClr val="dk1"/>
                </a:solidFill>
                <a:highlight>
                  <a:srgbClr val="FFFFFF"/>
                </a:highlight>
              </a:rPr>
              <a:t> IOException {</a:t>
            </a:r>
            <a:endParaRPr sz="1200">
              <a:solidFill>
                <a:schemeClr val="dk1"/>
              </a:solidFill>
              <a:highlight>
                <a:srgbClr val="FFFFFF"/>
              </a:highlight>
            </a:endParaRPr>
          </a:p>
          <a:p>
            <a:pPr indent="0" lvl="0" marL="25400" rtl="0" algn="l">
              <a:spcBef>
                <a:spcPts val="0"/>
              </a:spcBef>
              <a:spcAft>
                <a:spcPts val="0"/>
              </a:spcAft>
              <a:buNone/>
            </a:pPr>
            <a:r>
              <a:rPr lang="en" sz="1200">
                <a:solidFill>
                  <a:schemeClr val="dk1"/>
                </a:solidFill>
                <a:highlight>
                  <a:srgbClr val="FFFFFF"/>
                </a:highlight>
              </a:rPr>
              <a:t>		File </a:t>
            </a:r>
            <a:r>
              <a:rPr lang="en" sz="1200">
                <a:solidFill>
                  <a:srgbClr val="6A3E3E"/>
                </a:solidFill>
                <a:highlight>
                  <a:srgbClr val="FFFFFF"/>
                </a:highlight>
              </a:rPr>
              <a:t>file</a:t>
            </a:r>
            <a:r>
              <a:rPr lang="en" sz="1200">
                <a:solidFill>
                  <a:schemeClr val="dk1"/>
                </a:solidFill>
                <a:highlight>
                  <a:srgbClr val="FFFFFF"/>
                </a:highlight>
              </a:rPr>
              <a:t> = </a:t>
            </a:r>
            <a:r>
              <a:rPr b="1" lang="en" sz="1200">
                <a:solidFill>
                  <a:srgbClr val="7F0055"/>
                </a:solidFill>
                <a:highlight>
                  <a:srgbClr val="FFFFFF"/>
                </a:highlight>
              </a:rPr>
              <a:t>new</a:t>
            </a:r>
            <a:r>
              <a:rPr lang="en" sz="1200">
                <a:solidFill>
                  <a:schemeClr val="dk1"/>
                </a:solidFill>
                <a:highlight>
                  <a:srgbClr val="FFFFFF"/>
                </a:highlight>
              </a:rPr>
              <a:t> File(</a:t>
            </a:r>
            <a:r>
              <a:rPr lang="en" sz="1200">
                <a:solidFill>
                  <a:srgbClr val="6A3E3E"/>
                </a:solidFill>
                <a:highlight>
                  <a:srgbClr val="FFFFFF"/>
                </a:highlight>
              </a:rPr>
              <a:t>fileName</a:t>
            </a:r>
            <a:r>
              <a:rPr lang="en" sz="1200">
                <a:solidFill>
                  <a:schemeClr val="dk1"/>
                </a:solidFill>
                <a:highlight>
                  <a:srgbClr val="FFFFFF"/>
                </a:highlight>
              </a:rPr>
              <a:t>);</a:t>
            </a:r>
            <a:endParaRPr sz="1200">
              <a:solidFill>
                <a:schemeClr val="dk1"/>
              </a:solidFill>
              <a:highlight>
                <a:srgbClr val="FFFFFF"/>
              </a:highlight>
            </a:endParaRPr>
          </a:p>
          <a:p>
            <a:pPr indent="0" lvl="0" marL="25400" rtl="0" algn="l">
              <a:spcBef>
                <a:spcPts val="0"/>
              </a:spcBef>
              <a:spcAft>
                <a:spcPts val="0"/>
              </a:spcAft>
              <a:buNone/>
            </a:pPr>
            <a:r>
              <a:rPr lang="en" sz="1200">
                <a:solidFill>
                  <a:schemeClr val="dk1"/>
                </a:solidFill>
                <a:highlight>
                  <a:srgbClr val="FFFFFF"/>
                </a:highlight>
              </a:rPr>
              <a:t>		FileInputStream </a:t>
            </a:r>
            <a:r>
              <a:rPr lang="en" sz="1200">
                <a:solidFill>
                  <a:srgbClr val="6A3E3E"/>
                </a:solidFill>
                <a:highlight>
                  <a:srgbClr val="FFFFFF"/>
                </a:highlight>
              </a:rPr>
              <a:t>ips</a:t>
            </a:r>
            <a:r>
              <a:rPr lang="en" sz="1200">
                <a:solidFill>
                  <a:schemeClr val="dk1"/>
                </a:solidFill>
                <a:highlight>
                  <a:srgbClr val="FFFFFF"/>
                </a:highlight>
              </a:rPr>
              <a:t> = </a:t>
            </a:r>
            <a:r>
              <a:rPr b="1" lang="en" sz="1200">
                <a:solidFill>
                  <a:srgbClr val="7F0055"/>
                </a:solidFill>
                <a:highlight>
                  <a:srgbClr val="FFFFFF"/>
                </a:highlight>
              </a:rPr>
              <a:t>new</a:t>
            </a:r>
            <a:r>
              <a:rPr lang="en" sz="1200">
                <a:solidFill>
                  <a:schemeClr val="dk1"/>
                </a:solidFill>
                <a:highlight>
                  <a:srgbClr val="FFFFFF"/>
                </a:highlight>
              </a:rPr>
              <a:t> FileInputStream(</a:t>
            </a:r>
            <a:r>
              <a:rPr lang="en" sz="1200">
                <a:solidFill>
                  <a:srgbClr val="6A3E3E"/>
                </a:solidFill>
                <a:highlight>
                  <a:srgbClr val="FFFFFF"/>
                </a:highlight>
              </a:rPr>
              <a:t>file</a:t>
            </a:r>
            <a:r>
              <a:rPr lang="en" sz="1200">
                <a:solidFill>
                  <a:schemeClr val="dk1"/>
                </a:solidFill>
                <a:highlight>
                  <a:srgbClr val="FFFFFF"/>
                </a:highlight>
              </a:rPr>
              <a:t>); </a:t>
            </a:r>
            <a:r>
              <a:rPr lang="en" sz="1200">
                <a:solidFill>
                  <a:srgbClr val="3F7F5F"/>
                </a:solidFill>
                <a:highlight>
                  <a:srgbClr val="FFFFFF"/>
                </a:highlight>
              </a:rPr>
              <a:t>// FileOutputStream for writing the data on excel sheet</a:t>
            </a:r>
            <a:endParaRPr sz="1200">
              <a:solidFill>
                <a:srgbClr val="3F7F5F"/>
              </a:solidFill>
              <a:highlight>
                <a:srgbClr val="FFFFFF"/>
              </a:highlight>
            </a:endParaRPr>
          </a:p>
          <a:p>
            <a:pPr indent="0" lvl="0" marL="25400" rtl="0" algn="l">
              <a:spcBef>
                <a:spcPts val="0"/>
              </a:spcBef>
              <a:spcAft>
                <a:spcPts val="0"/>
              </a:spcAft>
              <a:buNone/>
            </a:pPr>
            <a:r>
              <a:rPr lang="en" sz="1200">
                <a:solidFill>
                  <a:schemeClr val="dk1"/>
                </a:solidFill>
                <a:highlight>
                  <a:srgbClr val="FFFFFF"/>
                </a:highlight>
              </a:rPr>
              <a:t>		Workbook </a:t>
            </a:r>
            <a:r>
              <a:rPr lang="en" sz="1200">
                <a:solidFill>
                  <a:srgbClr val="6A3E3E"/>
                </a:solidFill>
                <a:highlight>
                  <a:srgbClr val="FFFFFF"/>
                </a:highlight>
              </a:rPr>
              <a:t>Wb</a:t>
            </a:r>
            <a:r>
              <a:rPr lang="en" sz="1200">
                <a:solidFill>
                  <a:schemeClr val="dk1"/>
                </a:solidFill>
                <a:highlight>
                  <a:srgbClr val="FFFFFF"/>
                </a:highlight>
              </a:rPr>
              <a:t> = </a:t>
            </a:r>
            <a:r>
              <a:rPr b="1" lang="en" sz="1200">
                <a:solidFill>
                  <a:srgbClr val="7F0055"/>
                </a:solidFill>
                <a:highlight>
                  <a:srgbClr val="FFFFFF"/>
                </a:highlight>
              </a:rPr>
              <a:t>new</a:t>
            </a:r>
            <a:r>
              <a:rPr lang="en" sz="1200">
                <a:solidFill>
                  <a:schemeClr val="dk1"/>
                </a:solidFill>
                <a:highlight>
                  <a:srgbClr val="FFFFFF"/>
                </a:highlight>
              </a:rPr>
              <a:t> XSSFWorkbook(</a:t>
            </a:r>
            <a:r>
              <a:rPr lang="en" sz="1200">
                <a:solidFill>
                  <a:srgbClr val="6A3E3E"/>
                </a:solidFill>
                <a:highlight>
                  <a:srgbClr val="FFFFFF"/>
                </a:highlight>
              </a:rPr>
              <a:t>ips</a:t>
            </a:r>
            <a:r>
              <a:rPr lang="en" sz="1200">
                <a:solidFill>
                  <a:schemeClr val="dk1"/>
                </a:solidFill>
                <a:highlight>
                  <a:srgbClr val="FFFFFF"/>
                </a:highlight>
              </a:rPr>
              <a:t>);</a:t>
            </a:r>
            <a:endParaRPr sz="1200">
              <a:solidFill>
                <a:schemeClr val="dk1"/>
              </a:solidFill>
              <a:highlight>
                <a:srgbClr val="FFFFFF"/>
              </a:highlight>
            </a:endParaRPr>
          </a:p>
          <a:p>
            <a:pPr indent="0" lvl="0" marL="25400" rtl="0" algn="l">
              <a:spcBef>
                <a:spcPts val="0"/>
              </a:spcBef>
              <a:spcAft>
                <a:spcPts val="0"/>
              </a:spcAft>
              <a:buNone/>
            </a:pPr>
            <a:r>
              <a:rPr lang="en" sz="1200">
                <a:solidFill>
                  <a:schemeClr val="dk1"/>
                </a:solidFill>
                <a:highlight>
                  <a:srgbClr val="FFFFFF"/>
                </a:highlight>
              </a:rPr>
              <a:t>		Sheet </a:t>
            </a:r>
            <a:r>
              <a:rPr lang="en" sz="1200">
                <a:solidFill>
                  <a:srgbClr val="6A3E3E"/>
                </a:solidFill>
                <a:highlight>
                  <a:srgbClr val="FFFFFF"/>
                </a:highlight>
              </a:rPr>
              <a:t>Sh</a:t>
            </a:r>
            <a:r>
              <a:rPr lang="en" sz="1200">
                <a:solidFill>
                  <a:schemeClr val="dk1"/>
                </a:solidFill>
                <a:highlight>
                  <a:srgbClr val="FFFFFF"/>
                </a:highlight>
              </a:rPr>
              <a:t> = </a:t>
            </a:r>
            <a:r>
              <a:rPr lang="en" sz="1200">
                <a:solidFill>
                  <a:srgbClr val="6A3E3E"/>
                </a:solidFill>
                <a:highlight>
                  <a:srgbClr val="FFFFFF"/>
                </a:highlight>
              </a:rPr>
              <a:t>Wb</a:t>
            </a:r>
            <a:r>
              <a:rPr lang="en" sz="1200">
                <a:solidFill>
                  <a:schemeClr val="dk1"/>
                </a:solidFill>
                <a:highlight>
                  <a:srgbClr val="FFFFFF"/>
                </a:highlight>
              </a:rPr>
              <a:t>.getSheet(</a:t>
            </a:r>
            <a:r>
              <a:rPr lang="en" sz="1200">
                <a:solidFill>
                  <a:srgbClr val="6A3E3E"/>
                </a:solidFill>
                <a:highlight>
                  <a:srgbClr val="FFFFFF"/>
                </a:highlight>
              </a:rPr>
              <a:t>sheetName</a:t>
            </a:r>
            <a:r>
              <a:rPr lang="en" sz="1200">
                <a:solidFill>
                  <a:schemeClr val="dk1"/>
                </a:solidFill>
                <a:highlight>
                  <a:srgbClr val="FFFFFF"/>
                </a:highlight>
              </a:rPr>
              <a:t>);</a:t>
            </a:r>
            <a:endParaRPr sz="1200">
              <a:solidFill>
                <a:schemeClr val="dk1"/>
              </a:solidFill>
              <a:highlight>
                <a:srgbClr val="FFFFFF"/>
              </a:highlight>
            </a:endParaRPr>
          </a:p>
          <a:p>
            <a:pPr indent="0" lvl="0" marL="25400" rtl="0" algn="l">
              <a:spcBef>
                <a:spcPts val="0"/>
              </a:spcBef>
              <a:spcAft>
                <a:spcPts val="0"/>
              </a:spcAft>
              <a:buNone/>
            </a:pPr>
            <a:r>
              <a:rPr lang="en" sz="1200">
                <a:solidFill>
                  <a:schemeClr val="dk1"/>
                </a:solidFill>
                <a:highlight>
                  <a:srgbClr val="FFFFFF"/>
                </a:highlight>
              </a:rPr>
              <a:t>		</a:t>
            </a:r>
            <a:r>
              <a:rPr b="1" lang="en" sz="1200">
                <a:solidFill>
                  <a:srgbClr val="7F0055"/>
                </a:solidFill>
                <a:highlight>
                  <a:srgbClr val="FFFFFF"/>
                </a:highlight>
              </a:rPr>
              <a:t>int</a:t>
            </a:r>
            <a:r>
              <a:rPr lang="en" sz="1200">
                <a:solidFill>
                  <a:schemeClr val="dk1"/>
                </a:solidFill>
                <a:highlight>
                  <a:srgbClr val="FFFFFF"/>
                </a:highlight>
              </a:rPr>
              <a:t> </a:t>
            </a:r>
            <a:r>
              <a:rPr lang="en" sz="1200">
                <a:solidFill>
                  <a:srgbClr val="6A3E3E"/>
                </a:solidFill>
                <a:highlight>
                  <a:srgbClr val="FFFFFF"/>
                </a:highlight>
              </a:rPr>
              <a:t>rowNum</a:t>
            </a:r>
            <a:r>
              <a:rPr lang="en" sz="1200">
                <a:solidFill>
                  <a:schemeClr val="dk1"/>
                </a:solidFill>
                <a:highlight>
                  <a:srgbClr val="FFFFFF"/>
                </a:highlight>
              </a:rPr>
              <a:t> = </a:t>
            </a:r>
            <a:r>
              <a:rPr lang="en" sz="1200">
                <a:solidFill>
                  <a:srgbClr val="6A3E3E"/>
                </a:solidFill>
                <a:highlight>
                  <a:srgbClr val="FFFFFF"/>
                </a:highlight>
              </a:rPr>
              <a:t>Sh</a:t>
            </a:r>
            <a:r>
              <a:rPr lang="en" sz="1200">
                <a:solidFill>
                  <a:schemeClr val="dk1"/>
                </a:solidFill>
                <a:highlight>
                  <a:srgbClr val="FFFFFF"/>
                </a:highlight>
              </a:rPr>
              <a:t>.getLastRowNum() + 1;</a:t>
            </a:r>
            <a:endParaRPr sz="1200">
              <a:solidFill>
                <a:schemeClr val="dk1"/>
              </a:solidFill>
              <a:highlight>
                <a:srgbClr val="FFFFFF"/>
              </a:highlight>
            </a:endParaRPr>
          </a:p>
          <a:p>
            <a:pPr indent="0" lvl="0" marL="25400" rtl="0" algn="l">
              <a:spcBef>
                <a:spcPts val="0"/>
              </a:spcBef>
              <a:spcAft>
                <a:spcPts val="0"/>
              </a:spcAft>
              <a:buNone/>
            </a:pPr>
            <a:r>
              <a:rPr lang="en" sz="1200">
                <a:solidFill>
                  <a:schemeClr val="dk1"/>
                </a:solidFill>
                <a:highlight>
                  <a:srgbClr val="FFFFFF"/>
                </a:highlight>
              </a:rPr>
              <a:t>		</a:t>
            </a:r>
            <a:r>
              <a:rPr b="1" lang="en" sz="1200">
                <a:solidFill>
                  <a:srgbClr val="7F0055"/>
                </a:solidFill>
                <a:highlight>
                  <a:srgbClr val="FFFFFF"/>
                </a:highlight>
              </a:rPr>
              <a:t>int</a:t>
            </a:r>
            <a:r>
              <a:rPr lang="en" sz="1200">
                <a:solidFill>
                  <a:schemeClr val="dk1"/>
                </a:solidFill>
                <a:highlight>
                  <a:srgbClr val="FFFFFF"/>
                </a:highlight>
              </a:rPr>
              <a:t> </a:t>
            </a:r>
            <a:r>
              <a:rPr lang="en" sz="1200">
                <a:solidFill>
                  <a:srgbClr val="6A3E3E"/>
                </a:solidFill>
                <a:highlight>
                  <a:srgbClr val="FFFFFF"/>
                </a:highlight>
              </a:rPr>
              <a:t>colNum</a:t>
            </a:r>
            <a:r>
              <a:rPr lang="en" sz="1200">
                <a:solidFill>
                  <a:schemeClr val="dk1"/>
                </a:solidFill>
                <a:highlight>
                  <a:srgbClr val="FFFFFF"/>
                </a:highlight>
              </a:rPr>
              <a:t> = </a:t>
            </a:r>
            <a:r>
              <a:rPr lang="en" sz="1200">
                <a:solidFill>
                  <a:srgbClr val="6A3E3E"/>
                </a:solidFill>
                <a:highlight>
                  <a:srgbClr val="FFFFFF"/>
                </a:highlight>
              </a:rPr>
              <a:t>Sh</a:t>
            </a:r>
            <a:r>
              <a:rPr lang="en" sz="1200">
                <a:solidFill>
                  <a:schemeClr val="dk1"/>
                </a:solidFill>
                <a:highlight>
                  <a:srgbClr val="FFFFFF"/>
                </a:highlight>
              </a:rPr>
              <a:t>.getRow(0).getLastCellNum();</a:t>
            </a:r>
            <a:endParaRPr sz="1200">
              <a:solidFill>
                <a:schemeClr val="dk1"/>
              </a:solidFill>
              <a:highlight>
                <a:srgbClr val="FFFFFF"/>
              </a:highlight>
            </a:endParaRPr>
          </a:p>
          <a:p>
            <a:pPr indent="0" lvl="0" marL="25400" rtl="0" algn="l">
              <a:spcBef>
                <a:spcPts val="0"/>
              </a:spcBef>
              <a:spcAft>
                <a:spcPts val="0"/>
              </a:spcAft>
              <a:buNone/>
            </a:pPr>
            <a:r>
              <a:rPr lang="en" sz="1200">
                <a:solidFill>
                  <a:schemeClr val="dk1"/>
                </a:solidFill>
                <a:highlight>
                  <a:srgbClr val="FFFFFF"/>
                </a:highlight>
              </a:rPr>
              <a:t>		String[][] </a:t>
            </a:r>
            <a:r>
              <a:rPr lang="en" sz="1200">
                <a:solidFill>
                  <a:srgbClr val="6A3E3E"/>
                </a:solidFill>
                <a:highlight>
                  <a:srgbClr val="FFFFFF"/>
                </a:highlight>
              </a:rPr>
              <a:t>data</a:t>
            </a:r>
            <a:r>
              <a:rPr lang="en" sz="1200">
                <a:solidFill>
                  <a:schemeClr val="dk1"/>
                </a:solidFill>
                <a:highlight>
                  <a:srgbClr val="FFFFFF"/>
                </a:highlight>
              </a:rPr>
              <a:t> = </a:t>
            </a:r>
            <a:r>
              <a:rPr b="1" lang="en" sz="1200">
                <a:solidFill>
                  <a:srgbClr val="7F0055"/>
                </a:solidFill>
                <a:highlight>
                  <a:srgbClr val="FFFFFF"/>
                </a:highlight>
              </a:rPr>
              <a:t>new</a:t>
            </a:r>
            <a:r>
              <a:rPr lang="en" sz="1200">
                <a:solidFill>
                  <a:schemeClr val="dk1"/>
                </a:solidFill>
                <a:highlight>
                  <a:srgbClr val="FFFFFF"/>
                </a:highlight>
              </a:rPr>
              <a:t> String[</a:t>
            </a:r>
            <a:r>
              <a:rPr lang="en" sz="1200">
                <a:solidFill>
                  <a:srgbClr val="6A3E3E"/>
                </a:solidFill>
                <a:highlight>
                  <a:srgbClr val="FFFFFF"/>
                </a:highlight>
              </a:rPr>
              <a:t>rowNum</a:t>
            </a:r>
            <a:r>
              <a:rPr lang="en" sz="1200">
                <a:solidFill>
                  <a:schemeClr val="dk1"/>
                </a:solidFill>
                <a:highlight>
                  <a:srgbClr val="FFFFFF"/>
                </a:highlight>
              </a:rPr>
              <a:t>][</a:t>
            </a:r>
            <a:r>
              <a:rPr lang="en" sz="1200">
                <a:solidFill>
                  <a:srgbClr val="6A3E3E"/>
                </a:solidFill>
                <a:highlight>
                  <a:srgbClr val="FFFFFF"/>
                </a:highlight>
              </a:rPr>
              <a:t>colNum</a:t>
            </a:r>
            <a:r>
              <a:rPr lang="en" sz="1200">
                <a:solidFill>
                  <a:schemeClr val="dk1"/>
                </a:solidFill>
                <a:highlight>
                  <a:srgbClr val="FFFFFF"/>
                </a:highlight>
              </a:rPr>
              <a:t>];</a:t>
            </a:r>
            <a:endParaRPr sz="1200">
              <a:solidFill>
                <a:schemeClr val="dk1"/>
              </a:solidFill>
              <a:highlight>
                <a:srgbClr val="FFFFFF"/>
              </a:highlight>
            </a:endParaRPr>
          </a:p>
          <a:p>
            <a:pPr indent="0" lvl="0" marL="0" rtl="0" algn="l">
              <a:spcBef>
                <a:spcPts val="0"/>
              </a:spcBef>
              <a:spcAft>
                <a:spcPts val="0"/>
              </a:spcAft>
              <a:buNone/>
            </a:pPr>
            <a:r>
              <a:t/>
            </a:r>
            <a:endParaRPr sz="2531"/>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5"/>
          <p:cNvSpPr txBox="1"/>
          <p:nvPr>
            <p:ph type="title"/>
          </p:nvPr>
        </p:nvSpPr>
        <p:spPr>
          <a:xfrm>
            <a:off x="311700" y="1447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READ EXCEL</a:t>
            </a:r>
            <a:endParaRPr/>
          </a:p>
        </p:txBody>
      </p:sp>
      <p:sp>
        <p:nvSpPr>
          <p:cNvPr id="187" name="Google Shape;187;p35"/>
          <p:cNvSpPr txBox="1"/>
          <p:nvPr>
            <p:ph idx="1" type="body"/>
          </p:nvPr>
        </p:nvSpPr>
        <p:spPr>
          <a:xfrm>
            <a:off x="535225" y="952975"/>
            <a:ext cx="8159100" cy="4190400"/>
          </a:xfrm>
          <a:prstGeom prst="rect">
            <a:avLst/>
          </a:prstGeom>
        </p:spPr>
        <p:txBody>
          <a:bodyPr anchorCtr="0" anchor="t" bIns="91425" lIns="91425" spcFirstLastPara="1" rIns="91425" wrap="square" tIns="91425">
            <a:normAutofit/>
          </a:bodyPr>
          <a:lstStyle/>
          <a:p>
            <a:pPr indent="0" lvl="0" marL="25400" rtl="0" algn="l">
              <a:spcBef>
                <a:spcPts val="0"/>
              </a:spcBef>
              <a:spcAft>
                <a:spcPts val="0"/>
              </a:spcAft>
              <a:buNone/>
            </a:pPr>
            <a:r>
              <a:rPr b="1" lang="en">
                <a:solidFill>
                  <a:srgbClr val="7F0055"/>
                </a:solidFill>
                <a:highlight>
                  <a:srgbClr val="FFFFFF"/>
                </a:highlight>
              </a:rPr>
              <a:t>for</a:t>
            </a:r>
            <a:r>
              <a:rPr lang="en">
                <a:solidFill>
                  <a:schemeClr val="dk1"/>
                </a:solidFill>
                <a:highlight>
                  <a:srgbClr val="FFFFFF"/>
                </a:highlight>
              </a:rPr>
              <a:t> (</a:t>
            </a:r>
            <a:r>
              <a:rPr b="1" lang="en">
                <a:solidFill>
                  <a:srgbClr val="7F0055"/>
                </a:solidFill>
                <a:highlight>
                  <a:srgbClr val="FFFFFF"/>
                </a:highlight>
              </a:rPr>
              <a:t>int</a:t>
            </a:r>
            <a:r>
              <a:rPr lang="en">
                <a:solidFill>
                  <a:schemeClr val="dk1"/>
                </a:solidFill>
                <a:highlight>
                  <a:srgbClr val="FFFFFF"/>
                </a:highlight>
              </a:rPr>
              <a:t> </a:t>
            </a:r>
            <a:r>
              <a:rPr lang="en">
                <a:solidFill>
                  <a:srgbClr val="6A3E3E"/>
                </a:solidFill>
                <a:highlight>
                  <a:srgbClr val="FFFFFF"/>
                </a:highlight>
              </a:rPr>
              <a:t>i</a:t>
            </a:r>
            <a:r>
              <a:rPr lang="en">
                <a:solidFill>
                  <a:schemeClr val="dk1"/>
                </a:solidFill>
                <a:highlight>
                  <a:srgbClr val="FFFFFF"/>
                </a:highlight>
              </a:rPr>
              <a:t> = 0; </a:t>
            </a:r>
            <a:r>
              <a:rPr lang="en">
                <a:solidFill>
                  <a:srgbClr val="6A3E3E"/>
                </a:solidFill>
                <a:highlight>
                  <a:srgbClr val="FFFFFF"/>
                </a:highlight>
              </a:rPr>
              <a:t>i</a:t>
            </a:r>
            <a:r>
              <a:rPr lang="en">
                <a:solidFill>
                  <a:schemeClr val="dk1"/>
                </a:solidFill>
                <a:highlight>
                  <a:srgbClr val="FFFFFF"/>
                </a:highlight>
              </a:rPr>
              <a:t> &lt; </a:t>
            </a:r>
            <a:r>
              <a:rPr lang="en">
                <a:solidFill>
                  <a:srgbClr val="6A3E3E"/>
                </a:solidFill>
                <a:highlight>
                  <a:srgbClr val="FFFFFF"/>
                </a:highlight>
              </a:rPr>
              <a:t>rowNum</a:t>
            </a:r>
            <a:r>
              <a:rPr lang="en">
                <a:solidFill>
                  <a:schemeClr val="dk1"/>
                </a:solidFill>
                <a:highlight>
                  <a:srgbClr val="FFFFFF"/>
                </a:highlight>
              </a:rPr>
              <a:t>; </a:t>
            </a:r>
            <a:r>
              <a:rPr lang="en">
                <a:solidFill>
                  <a:srgbClr val="6A3E3E"/>
                </a:solidFill>
                <a:highlight>
                  <a:srgbClr val="FFFFFF"/>
                </a:highlight>
              </a:rPr>
              <a:t>i</a:t>
            </a:r>
            <a:r>
              <a:rPr lang="en">
                <a:solidFill>
                  <a:schemeClr val="dk1"/>
                </a:solidFill>
                <a:highlight>
                  <a:srgbClr val="FFFFFF"/>
                </a:highlight>
              </a:rPr>
              <a:t>++) {</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			Row </a:t>
            </a:r>
            <a:r>
              <a:rPr lang="en">
                <a:solidFill>
                  <a:srgbClr val="6A3E3E"/>
                </a:solidFill>
                <a:highlight>
                  <a:srgbClr val="FFFFFF"/>
                </a:highlight>
              </a:rPr>
              <a:t>row</a:t>
            </a:r>
            <a:r>
              <a:rPr lang="en">
                <a:solidFill>
                  <a:schemeClr val="dk1"/>
                </a:solidFill>
                <a:highlight>
                  <a:srgbClr val="FFFFFF"/>
                </a:highlight>
              </a:rPr>
              <a:t> = </a:t>
            </a:r>
            <a:r>
              <a:rPr lang="en">
                <a:solidFill>
                  <a:srgbClr val="6A3E3E"/>
                </a:solidFill>
                <a:highlight>
                  <a:srgbClr val="FFFFFF"/>
                </a:highlight>
              </a:rPr>
              <a:t>Sh</a:t>
            </a:r>
            <a:r>
              <a:rPr lang="en">
                <a:solidFill>
                  <a:schemeClr val="dk1"/>
                </a:solidFill>
                <a:highlight>
                  <a:srgbClr val="FFFFFF"/>
                </a:highlight>
              </a:rPr>
              <a:t>.getRow(</a:t>
            </a:r>
            <a:r>
              <a:rPr lang="en">
                <a:solidFill>
                  <a:srgbClr val="6A3E3E"/>
                </a:solidFill>
                <a:highlight>
                  <a:srgbClr val="FFFFFF"/>
                </a:highlight>
              </a:rPr>
              <a:t>i</a:t>
            </a:r>
            <a:r>
              <a:rPr lang="en">
                <a:solidFill>
                  <a:schemeClr val="dk1"/>
                </a:solidFill>
                <a:highlight>
                  <a:srgbClr val="FFFFFF"/>
                </a:highlight>
              </a:rPr>
              <a:t>);</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			</a:t>
            </a:r>
            <a:r>
              <a:rPr b="1" lang="en">
                <a:solidFill>
                  <a:srgbClr val="7F0055"/>
                </a:solidFill>
                <a:highlight>
                  <a:srgbClr val="FFFFFF"/>
                </a:highlight>
              </a:rPr>
              <a:t>for</a:t>
            </a:r>
            <a:r>
              <a:rPr lang="en">
                <a:solidFill>
                  <a:schemeClr val="dk1"/>
                </a:solidFill>
                <a:highlight>
                  <a:srgbClr val="FFFFFF"/>
                </a:highlight>
              </a:rPr>
              <a:t> (</a:t>
            </a:r>
            <a:r>
              <a:rPr b="1" lang="en">
                <a:solidFill>
                  <a:srgbClr val="7F0055"/>
                </a:solidFill>
                <a:highlight>
                  <a:srgbClr val="FFFFFF"/>
                </a:highlight>
              </a:rPr>
              <a:t>int</a:t>
            </a:r>
            <a:r>
              <a:rPr lang="en">
                <a:solidFill>
                  <a:schemeClr val="dk1"/>
                </a:solidFill>
                <a:highlight>
                  <a:srgbClr val="FFFFFF"/>
                </a:highlight>
              </a:rPr>
              <a:t> </a:t>
            </a:r>
            <a:r>
              <a:rPr lang="en">
                <a:solidFill>
                  <a:srgbClr val="6A3E3E"/>
                </a:solidFill>
                <a:highlight>
                  <a:srgbClr val="FFFFFF"/>
                </a:highlight>
              </a:rPr>
              <a:t>j</a:t>
            </a:r>
            <a:r>
              <a:rPr lang="en">
                <a:solidFill>
                  <a:schemeClr val="dk1"/>
                </a:solidFill>
                <a:highlight>
                  <a:srgbClr val="FFFFFF"/>
                </a:highlight>
              </a:rPr>
              <a:t> = 0; </a:t>
            </a:r>
            <a:r>
              <a:rPr lang="en">
                <a:solidFill>
                  <a:srgbClr val="6A3E3E"/>
                </a:solidFill>
                <a:highlight>
                  <a:srgbClr val="FFFFFF"/>
                </a:highlight>
              </a:rPr>
              <a:t>j</a:t>
            </a:r>
            <a:r>
              <a:rPr lang="en">
                <a:solidFill>
                  <a:schemeClr val="dk1"/>
                </a:solidFill>
                <a:highlight>
                  <a:srgbClr val="FFFFFF"/>
                </a:highlight>
              </a:rPr>
              <a:t> &lt; </a:t>
            </a:r>
            <a:r>
              <a:rPr lang="en">
                <a:solidFill>
                  <a:srgbClr val="6A3E3E"/>
                </a:solidFill>
                <a:highlight>
                  <a:srgbClr val="FFFFFF"/>
                </a:highlight>
              </a:rPr>
              <a:t>colNum</a:t>
            </a:r>
            <a:r>
              <a:rPr lang="en">
                <a:solidFill>
                  <a:schemeClr val="dk1"/>
                </a:solidFill>
                <a:highlight>
                  <a:srgbClr val="FFFFFF"/>
                </a:highlight>
              </a:rPr>
              <a:t>; </a:t>
            </a:r>
            <a:r>
              <a:rPr lang="en">
                <a:solidFill>
                  <a:srgbClr val="6A3E3E"/>
                </a:solidFill>
                <a:highlight>
                  <a:srgbClr val="FFFFFF"/>
                </a:highlight>
              </a:rPr>
              <a:t>j</a:t>
            </a:r>
            <a:r>
              <a:rPr lang="en">
                <a:solidFill>
                  <a:schemeClr val="dk1"/>
                </a:solidFill>
                <a:highlight>
                  <a:srgbClr val="FFFFFF"/>
                </a:highlight>
              </a:rPr>
              <a:t>++) {</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				Cell </a:t>
            </a:r>
            <a:r>
              <a:rPr lang="en">
                <a:solidFill>
                  <a:srgbClr val="6A3E3E"/>
                </a:solidFill>
                <a:highlight>
                  <a:srgbClr val="FFFFFF"/>
                </a:highlight>
              </a:rPr>
              <a:t>cell</a:t>
            </a:r>
            <a:r>
              <a:rPr lang="en">
                <a:solidFill>
                  <a:schemeClr val="dk1"/>
                </a:solidFill>
                <a:highlight>
                  <a:srgbClr val="FFFFFF"/>
                </a:highlight>
              </a:rPr>
              <a:t> = </a:t>
            </a:r>
            <a:r>
              <a:rPr lang="en">
                <a:solidFill>
                  <a:srgbClr val="6A3E3E"/>
                </a:solidFill>
                <a:highlight>
                  <a:srgbClr val="FFFFFF"/>
                </a:highlight>
              </a:rPr>
              <a:t>row</a:t>
            </a:r>
            <a:r>
              <a:rPr lang="en">
                <a:solidFill>
                  <a:schemeClr val="dk1"/>
                </a:solidFill>
                <a:highlight>
                  <a:srgbClr val="FFFFFF"/>
                </a:highlight>
              </a:rPr>
              <a:t>.getCell(</a:t>
            </a:r>
            <a:r>
              <a:rPr lang="en">
                <a:solidFill>
                  <a:srgbClr val="6A3E3E"/>
                </a:solidFill>
                <a:highlight>
                  <a:srgbClr val="FFFFFF"/>
                </a:highlight>
              </a:rPr>
              <a:t>j</a:t>
            </a:r>
            <a:r>
              <a:rPr lang="en">
                <a:solidFill>
                  <a:schemeClr val="dk1"/>
                </a:solidFill>
                <a:highlight>
                  <a:srgbClr val="FFFFFF"/>
                </a:highlight>
              </a:rPr>
              <a:t>);</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				String </a:t>
            </a:r>
            <a:r>
              <a:rPr lang="en">
                <a:solidFill>
                  <a:srgbClr val="6A3E3E"/>
                </a:solidFill>
                <a:highlight>
                  <a:srgbClr val="FFFFFF"/>
                </a:highlight>
              </a:rPr>
              <a:t>value</a:t>
            </a:r>
            <a:r>
              <a:rPr lang="en">
                <a:solidFill>
                  <a:schemeClr val="dk1"/>
                </a:solidFill>
                <a:highlight>
                  <a:srgbClr val="FFFFFF"/>
                </a:highlight>
              </a:rPr>
              <a:t> = </a:t>
            </a:r>
            <a:r>
              <a:rPr b="1" lang="en">
                <a:solidFill>
                  <a:srgbClr val="7F0055"/>
                </a:solidFill>
                <a:highlight>
                  <a:srgbClr val="FFFFFF"/>
                </a:highlight>
              </a:rPr>
              <a:t>new</a:t>
            </a:r>
            <a:r>
              <a:rPr lang="en">
                <a:solidFill>
                  <a:schemeClr val="dk1"/>
                </a:solidFill>
                <a:highlight>
                  <a:srgbClr val="FFFFFF"/>
                </a:highlight>
              </a:rPr>
              <a:t> DataFormatter().formatCellValue(</a:t>
            </a:r>
            <a:r>
              <a:rPr lang="en">
                <a:solidFill>
                  <a:srgbClr val="6A3E3E"/>
                </a:solidFill>
                <a:highlight>
                  <a:srgbClr val="FFFFFF"/>
                </a:highlight>
              </a:rPr>
              <a:t>cell</a:t>
            </a:r>
            <a:r>
              <a:rPr lang="en">
                <a:solidFill>
                  <a:schemeClr val="dk1"/>
                </a:solidFill>
                <a:highlight>
                  <a:srgbClr val="FFFFFF"/>
                </a:highlight>
              </a:rPr>
              <a:t>);</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				</a:t>
            </a:r>
            <a:r>
              <a:rPr lang="en">
                <a:solidFill>
                  <a:srgbClr val="6A3E3E"/>
                </a:solidFill>
                <a:highlight>
                  <a:srgbClr val="FFFFFF"/>
                </a:highlight>
              </a:rPr>
              <a:t>data</a:t>
            </a:r>
            <a:r>
              <a:rPr lang="en">
                <a:solidFill>
                  <a:schemeClr val="dk1"/>
                </a:solidFill>
                <a:highlight>
                  <a:srgbClr val="FFFFFF"/>
                </a:highlight>
              </a:rPr>
              <a:t>[</a:t>
            </a:r>
            <a:r>
              <a:rPr lang="en">
                <a:solidFill>
                  <a:srgbClr val="6A3E3E"/>
                </a:solidFill>
                <a:highlight>
                  <a:srgbClr val="FFFFFF"/>
                </a:highlight>
              </a:rPr>
              <a:t>i</a:t>
            </a:r>
            <a:r>
              <a:rPr lang="en">
                <a:solidFill>
                  <a:schemeClr val="dk1"/>
                </a:solidFill>
                <a:highlight>
                  <a:srgbClr val="FFFFFF"/>
                </a:highlight>
              </a:rPr>
              <a:t>][</a:t>
            </a:r>
            <a:r>
              <a:rPr lang="en">
                <a:solidFill>
                  <a:srgbClr val="6A3E3E"/>
                </a:solidFill>
                <a:highlight>
                  <a:srgbClr val="FFFFFF"/>
                </a:highlight>
              </a:rPr>
              <a:t>j</a:t>
            </a:r>
            <a:r>
              <a:rPr lang="en">
                <a:solidFill>
                  <a:schemeClr val="dk1"/>
                </a:solidFill>
                <a:highlight>
                  <a:srgbClr val="FFFFFF"/>
                </a:highlight>
              </a:rPr>
              <a:t>] = </a:t>
            </a:r>
            <a:r>
              <a:rPr lang="en">
                <a:solidFill>
                  <a:srgbClr val="6A3E3E"/>
                </a:solidFill>
                <a:highlight>
                  <a:srgbClr val="FFFFFF"/>
                </a:highlight>
              </a:rPr>
              <a:t>value</a:t>
            </a:r>
            <a:r>
              <a:rPr lang="en">
                <a:solidFill>
                  <a:schemeClr val="dk1"/>
                </a:solidFill>
                <a:highlight>
                  <a:srgbClr val="FFFFFF"/>
                </a:highlight>
              </a:rPr>
              <a:t>;</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			}</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		}</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		</a:t>
            </a:r>
            <a:r>
              <a:rPr b="1" lang="en">
                <a:solidFill>
                  <a:srgbClr val="7F0055"/>
                </a:solidFill>
                <a:highlight>
                  <a:srgbClr val="FFFFFF"/>
                </a:highlight>
              </a:rPr>
              <a:t>return</a:t>
            </a:r>
            <a:r>
              <a:rPr lang="en">
                <a:solidFill>
                  <a:schemeClr val="dk1"/>
                </a:solidFill>
                <a:highlight>
                  <a:srgbClr val="FFFFFF"/>
                </a:highlight>
              </a:rPr>
              <a:t> </a:t>
            </a:r>
            <a:r>
              <a:rPr lang="en">
                <a:solidFill>
                  <a:srgbClr val="6A3E3E"/>
                </a:solidFill>
                <a:highlight>
                  <a:srgbClr val="FFFFFF"/>
                </a:highlight>
              </a:rPr>
              <a:t>data</a:t>
            </a:r>
            <a:r>
              <a:rPr lang="en">
                <a:solidFill>
                  <a:schemeClr val="dk1"/>
                </a:solidFill>
                <a:highlight>
                  <a:srgbClr val="FFFFFF"/>
                </a:highlight>
              </a:rPr>
              <a:t>;</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	}</a:t>
            </a:r>
            <a:endParaRPr>
              <a:solidFill>
                <a:schemeClr val="dk1"/>
              </a:solidFill>
              <a:highlight>
                <a:srgbClr val="FFFFFF"/>
              </a:highlight>
            </a:endParaRPr>
          </a:p>
          <a:p>
            <a:pPr indent="0" lvl="0" marL="25400" rtl="0" algn="l">
              <a:spcBef>
                <a:spcPts val="0"/>
              </a:spcBef>
              <a:spcAft>
                <a:spcPts val="0"/>
              </a:spcAft>
              <a:buNone/>
            </a:pPr>
            <a:r>
              <a:rPr lang="en">
                <a:solidFill>
                  <a:schemeClr val="dk1"/>
                </a:solidFill>
                <a:highlight>
                  <a:srgbClr val="FFFFFF"/>
                </a:highlight>
              </a:rPr>
              <a:t>}</a:t>
            </a:r>
            <a:endParaRPr>
              <a:solidFill>
                <a:schemeClr val="dk1"/>
              </a:solidFill>
              <a:highlight>
                <a:srgbClr val="FFFFFF"/>
              </a:highlight>
            </a:endParaRPr>
          </a:p>
          <a:p>
            <a:pPr indent="0" lvl="0" marL="0" rtl="0" algn="l">
              <a:spcBef>
                <a:spcPts val="0"/>
              </a:spcBef>
              <a:spcAft>
                <a:spcPts val="0"/>
              </a:spcAft>
              <a:buNone/>
            </a:pPr>
            <a:r>
              <a:t/>
            </a:r>
            <a:endParaRPr sz="3331"/>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log4j.properties</a:t>
            </a:r>
            <a:endParaRPr/>
          </a:p>
        </p:txBody>
      </p:sp>
      <p:sp>
        <p:nvSpPr>
          <p:cNvPr id="193" name="Google Shape;193;p36"/>
          <p:cNvSpPr txBox="1"/>
          <p:nvPr>
            <p:ph idx="1" type="body"/>
          </p:nvPr>
        </p:nvSpPr>
        <p:spPr>
          <a:xfrm>
            <a:off x="311700" y="1684050"/>
            <a:ext cx="8520600" cy="2884800"/>
          </a:xfrm>
          <a:prstGeom prst="rect">
            <a:avLst/>
          </a:prstGeom>
        </p:spPr>
        <p:txBody>
          <a:bodyPr anchorCtr="0" anchor="t" bIns="91425" lIns="91425" spcFirstLastPara="1" rIns="91425" wrap="square" tIns="91425">
            <a:normAutofit/>
          </a:bodyPr>
          <a:lstStyle/>
          <a:p>
            <a:pPr indent="0" lvl="0" marL="0" rtl="0" algn="just">
              <a:spcBef>
                <a:spcPts val="1200"/>
              </a:spcBef>
              <a:spcAft>
                <a:spcPts val="0"/>
              </a:spcAft>
              <a:buClr>
                <a:schemeClr val="dk1"/>
              </a:buClr>
              <a:buSzPts val="1100"/>
              <a:buFont typeface="Arial"/>
              <a:buNone/>
            </a:pPr>
            <a:r>
              <a:rPr lang="en" sz="1700">
                <a:solidFill>
                  <a:srgbClr val="333333"/>
                </a:solidFill>
                <a:highlight>
                  <a:srgbClr val="FFFFFF"/>
                </a:highlight>
                <a:latin typeface="Roboto"/>
                <a:ea typeface="Roboto"/>
                <a:cs typeface="Roboto"/>
                <a:sym typeface="Roboto"/>
              </a:rPr>
              <a:t>The </a:t>
            </a:r>
            <a:r>
              <a:rPr b="1" lang="en" sz="1700">
                <a:solidFill>
                  <a:srgbClr val="333333"/>
                </a:solidFill>
                <a:highlight>
                  <a:srgbClr val="FFFFFF"/>
                </a:highlight>
                <a:latin typeface="Roboto"/>
                <a:ea typeface="Roboto"/>
                <a:cs typeface="Roboto"/>
                <a:sym typeface="Roboto"/>
              </a:rPr>
              <a:t>log4j.properties</a:t>
            </a:r>
            <a:r>
              <a:rPr lang="en" sz="1700">
                <a:solidFill>
                  <a:srgbClr val="333333"/>
                </a:solidFill>
                <a:highlight>
                  <a:srgbClr val="FFFFFF"/>
                </a:highlight>
                <a:latin typeface="Roboto"/>
                <a:ea typeface="Roboto"/>
                <a:cs typeface="Roboto"/>
                <a:sym typeface="Roboto"/>
              </a:rPr>
              <a:t> file is a log4j configuration file which stores properties in key-value pairs. The log4j properties file contains the entire runtime configuration used by log4j. This file will contain log4j appenders information, log level information and output file names for file appenders.</a:t>
            </a:r>
            <a:endParaRPr sz="1700">
              <a:solidFill>
                <a:srgbClr val="333333"/>
              </a:solidFill>
              <a:highlight>
                <a:srgbClr val="FFFFFF"/>
              </a:highlight>
              <a:latin typeface="Roboto"/>
              <a:ea typeface="Roboto"/>
              <a:cs typeface="Roboto"/>
              <a:sym typeface="Roboto"/>
            </a:endParaRPr>
          </a:p>
          <a:p>
            <a:pPr indent="0" lvl="0" marL="0" rtl="0" algn="just">
              <a:spcBef>
                <a:spcPts val="1200"/>
              </a:spcBef>
              <a:spcAft>
                <a:spcPts val="0"/>
              </a:spcAft>
              <a:buClr>
                <a:schemeClr val="dk1"/>
              </a:buClr>
              <a:buSzPts val="1100"/>
              <a:buFont typeface="Arial"/>
              <a:buNone/>
            </a:pPr>
            <a:r>
              <a:rPr lang="en" sz="1700">
                <a:solidFill>
                  <a:srgbClr val="333333"/>
                </a:solidFill>
                <a:highlight>
                  <a:srgbClr val="FFFFFF"/>
                </a:highlight>
                <a:latin typeface="Roboto"/>
                <a:ea typeface="Roboto"/>
                <a:cs typeface="Roboto"/>
                <a:sym typeface="Roboto"/>
              </a:rPr>
              <a:t>By default, the LogManager searches for a file named log4j.properties in the CLASSPATH.</a:t>
            </a:r>
            <a:endParaRPr sz="1700">
              <a:solidFill>
                <a:srgbClr val="333333"/>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sz="2100">
              <a:solidFill>
                <a:schemeClr val="dk1"/>
              </a:solidFill>
              <a:highlight>
                <a:srgbClr val="FFFFFF"/>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log4j.properties</a:t>
            </a:r>
            <a:endParaRPr/>
          </a:p>
        </p:txBody>
      </p:sp>
      <p:sp>
        <p:nvSpPr>
          <p:cNvPr id="199" name="Google Shape;199;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25400" rtl="0" algn="l">
              <a:spcBef>
                <a:spcPts val="0"/>
              </a:spcBef>
              <a:spcAft>
                <a:spcPts val="0"/>
              </a:spcAft>
              <a:buClr>
                <a:schemeClr val="dk1"/>
              </a:buClr>
              <a:buSzPts val="1100"/>
              <a:buFont typeface="Arial"/>
              <a:buNone/>
            </a:pPr>
            <a:r>
              <a:rPr lang="en" sz="1600">
                <a:solidFill>
                  <a:schemeClr val="dk1"/>
                </a:solidFill>
                <a:highlight>
                  <a:srgbClr val="FFFFFF"/>
                </a:highlight>
              </a:rPr>
              <a:t>log4j.rootLogger=</a:t>
            </a:r>
            <a:r>
              <a:rPr lang="en" sz="1600">
                <a:solidFill>
                  <a:srgbClr val="2A00FF"/>
                </a:solidFill>
                <a:highlight>
                  <a:srgbClr val="FFFFFF"/>
                </a:highlight>
              </a:rPr>
              <a:t>ERROR,</a:t>
            </a:r>
            <a:r>
              <a:rPr lang="en" sz="1600" u="sng">
                <a:solidFill>
                  <a:srgbClr val="2A00FF"/>
                </a:solidFill>
                <a:highlight>
                  <a:srgbClr val="FFFFFF"/>
                </a:highlight>
              </a:rPr>
              <a:t>stdout</a:t>
            </a:r>
            <a:endParaRPr sz="1600" u="sng">
              <a:solidFill>
                <a:srgbClr val="2A00FF"/>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chemeClr val="dk1"/>
                </a:solidFill>
                <a:highlight>
                  <a:srgbClr val="FFFFFF"/>
                </a:highlight>
              </a:rPr>
              <a:t>log4j.logger.com.endeca=</a:t>
            </a:r>
            <a:r>
              <a:rPr lang="en" sz="1600">
                <a:solidFill>
                  <a:srgbClr val="2A00FF"/>
                </a:solidFill>
                <a:highlight>
                  <a:srgbClr val="FFFFFF"/>
                </a:highlight>
              </a:rPr>
              <a:t>INFO</a:t>
            </a:r>
            <a:endParaRPr sz="1600">
              <a:solidFill>
                <a:srgbClr val="2A00FF"/>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chemeClr val="dk1"/>
                </a:solidFill>
                <a:highlight>
                  <a:srgbClr val="FFFFFF"/>
                </a:highlight>
              </a:rPr>
              <a:t>log4j.logger.LogDemo=</a:t>
            </a:r>
            <a:r>
              <a:rPr lang="en" sz="1600">
                <a:solidFill>
                  <a:srgbClr val="2A00FF"/>
                </a:solidFill>
                <a:highlight>
                  <a:srgbClr val="FFFFFF"/>
                </a:highlight>
              </a:rPr>
              <a:t>DEBUG,</a:t>
            </a:r>
            <a:r>
              <a:rPr lang="en" sz="1600">
                <a:solidFill>
                  <a:schemeClr val="dk1"/>
                </a:solidFill>
                <a:highlight>
                  <a:srgbClr val="FFFFFF"/>
                </a:highlight>
              </a:rPr>
              <a:t> </a:t>
            </a:r>
            <a:r>
              <a:rPr lang="en" sz="1600">
                <a:solidFill>
                  <a:srgbClr val="2A00FF"/>
                </a:solidFill>
                <a:highlight>
                  <a:srgbClr val="FFFFFF"/>
                </a:highlight>
              </a:rPr>
              <a:t>dest1</a:t>
            </a:r>
            <a:endParaRPr sz="1600">
              <a:solidFill>
                <a:srgbClr val="2A00FF"/>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rgbClr val="3F7F5F"/>
                </a:solidFill>
                <a:highlight>
                  <a:srgbClr val="FFFFFF"/>
                </a:highlight>
              </a:rPr>
              <a:t># Logger for crawl metrics</a:t>
            </a:r>
            <a:endParaRPr sz="1600">
              <a:solidFill>
                <a:srgbClr val="3F7F5F"/>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chemeClr val="dk1"/>
                </a:solidFill>
                <a:highlight>
                  <a:srgbClr val="FFFFFF"/>
                </a:highlight>
              </a:rPr>
              <a:t>log4j.logger.com.endeca.itl.web.metrics=</a:t>
            </a:r>
            <a:r>
              <a:rPr lang="en" sz="1600">
                <a:solidFill>
                  <a:srgbClr val="2A00FF"/>
                </a:solidFill>
                <a:highlight>
                  <a:srgbClr val="FFFFFF"/>
                </a:highlight>
              </a:rPr>
              <a:t>INFO</a:t>
            </a:r>
            <a:endParaRPr sz="1600">
              <a:solidFill>
                <a:srgbClr val="2A00FF"/>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chemeClr val="dk1"/>
                </a:solidFill>
                <a:highlight>
                  <a:srgbClr val="FFFFFF"/>
                </a:highlight>
              </a:rPr>
              <a:t>log4j.appender.stdout=</a:t>
            </a:r>
            <a:r>
              <a:rPr lang="en" sz="1600">
                <a:solidFill>
                  <a:srgbClr val="2A00FF"/>
                </a:solidFill>
                <a:highlight>
                  <a:srgbClr val="FFFFFF"/>
                </a:highlight>
              </a:rPr>
              <a:t>org.apache.log4j.ConsoleAppender</a:t>
            </a:r>
            <a:endParaRPr sz="1600">
              <a:solidFill>
                <a:srgbClr val="2A00FF"/>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chemeClr val="dk1"/>
                </a:solidFill>
                <a:highlight>
                  <a:srgbClr val="FFFFFF"/>
                </a:highlight>
              </a:rPr>
              <a:t>log4j.appender.stdout.layout=</a:t>
            </a:r>
            <a:r>
              <a:rPr lang="en" sz="1600">
                <a:solidFill>
                  <a:srgbClr val="2A00FF"/>
                </a:solidFill>
                <a:highlight>
                  <a:srgbClr val="FFFFFF"/>
                </a:highlight>
              </a:rPr>
              <a:t>org.apache.log4j.PatternLayout</a:t>
            </a:r>
            <a:endParaRPr sz="1600">
              <a:solidFill>
                <a:srgbClr val="2A00FF"/>
              </a:solidFill>
              <a:highlight>
                <a:srgbClr val="FFFFFF"/>
              </a:highlight>
            </a:endParaRPr>
          </a:p>
          <a:p>
            <a:pPr indent="0" lvl="0" marL="25400" rtl="0" algn="l">
              <a:spcBef>
                <a:spcPts val="0"/>
              </a:spcBef>
              <a:spcAft>
                <a:spcPts val="0"/>
              </a:spcAft>
              <a:buClr>
                <a:schemeClr val="dk1"/>
              </a:buClr>
              <a:buSzPts val="1100"/>
              <a:buFont typeface="Arial"/>
              <a:buNone/>
            </a:pPr>
            <a:r>
              <a:rPr lang="en" sz="1600">
                <a:solidFill>
                  <a:schemeClr val="dk1"/>
                </a:solidFill>
                <a:highlight>
                  <a:srgbClr val="FFFFFF"/>
                </a:highlight>
              </a:rPr>
              <a:t>log4j.appender.stdout.layout.ConversionPattern=</a:t>
            </a:r>
            <a:r>
              <a:rPr lang="en" sz="1600">
                <a:solidFill>
                  <a:srgbClr val="2A00FF"/>
                </a:solidFill>
                <a:highlight>
                  <a:srgbClr val="FFFFFF"/>
                </a:highlight>
              </a:rPr>
              <a:t>%p\t%d{ISO8601}\t%r\t%c\t[%t]\t%m%n</a:t>
            </a:r>
            <a:endParaRPr sz="1600">
              <a:solidFill>
                <a:srgbClr val="2A00FF"/>
              </a:solidFill>
              <a:highlight>
                <a:srgbClr val="FFFFFF"/>
              </a:highlight>
            </a:endParaRPr>
          </a:p>
          <a:p>
            <a:pPr indent="0" lvl="0" marL="0" rtl="0" algn="l">
              <a:spcBef>
                <a:spcPts val="0"/>
              </a:spcBef>
              <a:spcAft>
                <a:spcPts val="12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8"/>
          <p:cNvSpPr txBox="1"/>
          <p:nvPr>
            <p:ph type="title"/>
          </p:nvPr>
        </p:nvSpPr>
        <p:spPr>
          <a:xfrm>
            <a:off x="17235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ITESTLISTENERS</a:t>
            </a:r>
            <a:endParaRPr/>
          </a:p>
        </p:txBody>
      </p:sp>
      <p:sp>
        <p:nvSpPr>
          <p:cNvPr id="205" name="Google Shape;205;p38"/>
          <p:cNvSpPr txBox="1"/>
          <p:nvPr>
            <p:ph idx="1" type="body"/>
          </p:nvPr>
        </p:nvSpPr>
        <p:spPr>
          <a:xfrm>
            <a:off x="0" y="572700"/>
            <a:ext cx="9144000" cy="45708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Clr>
                <a:srgbClr val="333333"/>
              </a:buClr>
              <a:buSzPts val="1500"/>
              <a:buChar char="●"/>
            </a:pPr>
            <a:r>
              <a:rPr lang="en" sz="1500">
                <a:solidFill>
                  <a:srgbClr val="333333"/>
                </a:solidFill>
                <a:highlight>
                  <a:srgbClr val="FFFFFF"/>
                </a:highlight>
              </a:rPr>
              <a:t>This is the most frequently used TestNG listener. ITestListener is an interface implemented in the class, and that class overrides the ITestListener-defined methods. The ITestListener listens to the desired events and executes the methods accordingly.</a:t>
            </a:r>
            <a:endParaRPr sz="1500">
              <a:solidFill>
                <a:srgbClr val="333333"/>
              </a:solidFill>
              <a:highlight>
                <a:srgbClr val="FFFFFF"/>
              </a:highlight>
            </a:endParaRPr>
          </a:p>
          <a:p>
            <a:pPr indent="0" lvl="0" marL="0" rtl="0" algn="l">
              <a:lnSpc>
                <a:spcPct val="150000"/>
              </a:lnSpc>
              <a:spcBef>
                <a:spcPts val="0"/>
              </a:spcBef>
              <a:spcAft>
                <a:spcPts val="0"/>
              </a:spcAft>
              <a:buClr>
                <a:schemeClr val="dk1"/>
              </a:buClr>
              <a:buSzPts val="1100"/>
              <a:buFont typeface="Arial"/>
              <a:buNone/>
            </a:pPr>
            <a:r>
              <a:rPr lang="en" sz="1500">
                <a:solidFill>
                  <a:srgbClr val="333333"/>
                </a:solidFill>
                <a:highlight>
                  <a:srgbClr val="FFFFFF"/>
                </a:highlight>
              </a:rPr>
              <a:t>It contains the following ways:</a:t>
            </a:r>
            <a:endParaRPr sz="1500">
              <a:solidFill>
                <a:srgbClr val="333333"/>
              </a:solidFill>
              <a:highlight>
                <a:srgbClr val="FFFFFF"/>
              </a:highlight>
            </a:endParaRPr>
          </a:p>
          <a:p>
            <a:pPr indent="0" lvl="0" marL="457200" rtl="0" algn="l">
              <a:lnSpc>
                <a:spcPct val="150000"/>
              </a:lnSpc>
              <a:spcBef>
                <a:spcPts val="0"/>
              </a:spcBef>
              <a:spcAft>
                <a:spcPts val="0"/>
              </a:spcAft>
              <a:buNone/>
            </a:pPr>
            <a:r>
              <a:rPr lang="en" sz="1500">
                <a:solidFill>
                  <a:srgbClr val="333333"/>
                </a:solidFill>
                <a:highlight>
                  <a:srgbClr val="FFFFFF"/>
                </a:highlight>
              </a:rPr>
              <a:t>1. </a:t>
            </a:r>
            <a:r>
              <a:rPr lang="en" sz="1500">
                <a:solidFill>
                  <a:srgbClr val="333333"/>
                </a:solidFill>
                <a:highlight>
                  <a:srgbClr val="FFFFFF"/>
                </a:highlight>
              </a:rPr>
              <a:t>onStart(): invoked after test class is instantiated and before execution of any testNG method.</a:t>
            </a:r>
            <a:endParaRPr sz="1500">
              <a:solidFill>
                <a:srgbClr val="333333"/>
              </a:solidFill>
              <a:highlight>
                <a:srgbClr val="FFFFFF"/>
              </a:highlight>
            </a:endParaRPr>
          </a:p>
          <a:p>
            <a:pPr indent="-228600" lvl="0" marL="457200" rtl="0" algn="l">
              <a:lnSpc>
                <a:spcPct val="150000"/>
              </a:lnSpc>
              <a:spcBef>
                <a:spcPts val="300"/>
              </a:spcBef>
              <a:spcAft>
                <a:spcPts val="0"/>
              </a:spcAft>
              <a:buClr>
                <a:srgbClr val="333333"/>
              </a:buClr>
              <a:buSzPts val="1500"/>
              <a:buNone/>
            </a:pPr>
            <a:r>
              <a:rPr lang="en" sz="1500">
                <a:solidFill>
                  <a:srgbClr val="333333"/>
                </a:solidFill>
                <a:highlight>
                  <a:srgbClr val="FFFFFF"/>
                </a:highlight>
              </a:rPr>
              <a:t>2. onTestSuccess(): invoked on the success of a test</a:t>
            </a:r>
            <a:endParaRPr sz="1500">
              <a:solidFill>
                <a:srgbClr val="333333"/>
              </a:solidFill>
              <a:highlight>
                <a:srgbClr val="FFFFFF"/>
              </a:highlight>
            </a:endParaRPr>
          </a:p>
          <a:p>
            <a:pPr indent="-228600" lvl="0" marL="457200" rtl="0" algn="l">
              <a:lnSpc>
                <a:spcPct val="150000"/>
              </a:lnSpc>
              <a:spcBef>
                <a:spcPts val="0"/>
              </a:spcBef>
              <a:spcAft>
                <a:spcPts val="0"/>
              </a:spcAft>
              <a:buClr>
                <a:srgbClr val="333333"/>
              </a:buClr>
              <a:buSzPts val="1500"/>
              <a:buNone/>
            </a:pPr>
            <a:r>
              <a:rPr lang="en" sz="1500">
                <a:solidFill>
                  <a:srgbClr val="333333"/>
                </a:solidFill>
                <a:highlight>
                  <a:srgbClr val="FFFFFF"/>
                </a:highlight>
              </a:rPr>
              <a:t>3. onTestFailure(): invoked on the failure of a test</a:t>
            </a:r>
            <a:endParaRPr sz="1500">
              <a:solidFill>
                <a:srgbClr val="333333"/>
              </a:solidFill>
              <a:highlight>
                <a:srgbClr val="FFFFFF"/>
              </a:highlight>
            </a:endParaRPr>
          </a:p>
          <a:p>
            <a:pPr indent="-228600" lvl="0" marL="457200" rtl="0" algn="l">
              <a:lnSpc>
                <a:spcPct val="150000"/>
              </a:lnSpc>
              <a:spcBef>
                <a:spcPts val="0"/>
              </a:spcBef>
              <a:spcAft>
                <a:spcPts val="0"/>
              </a:spcAft>
              <a:buClr>
                <a:srgbClr val="333333"/>
              </a:buClr>
              <a:buSzPts val="1500"/>
              <a:buNone/>
            </a:pPr>
            <a:r>
              <a:rPr lang="en" sz="1500">
                <a:solidFill>
                  <a:srgbClr val="333333"/>
                </a:solidFill>
                <a:highlight>
                  <a:srgbClr val="FFFFFF"/>
                </a:highlight>
              </a:rPr>
              <a:t>4. onTestSkipped(): invoked when a test is skipped</a:t>
            </a:r>
            <a:endParaRPr sz="1500">
              <a:solidFill>
                <a:srgbClr val="333333"/>
              </a:solidFill>
              <a:highlight>
                <a:srgbClr val="FFFFFF"/>
              </a:highlight>
            </a:endParaRPr>
          </a:p>
          <a:p>
            <a:pPr indent="-228600" lvl="0" marL="457200" rtl="0" algn="l">
              <a:lnSpc>
                <a:spcPct val="150000"/>
              </a:lnSpc>
              <a:spcBef>
                <a:spcPts val="0"/>
              </a:spcBef>
              <a:spcAft>
                <a:spcPts val="0"/>
              </a:spcAft>
              <a:buClr>
                <a:srgbClr val="333333"/>
              </a:buClr>
              <a:buSzPts val="1500"/>
              <a:buNone/>
            </a:pPr>
            <a:r>
              <a:rPr lang="en" sz="1500">
                <a:solidFill>
                  <a:srgbClr val="333333"/>
                </a:solidFill>
                <a:highlight>
                  <a:srgbClr val="FFFFFF"/>
                </a:highlight>
              </a:rPr>
              <a:t>5. onTestFailedButWithinSuccessPercentage(): invoked whenever a method fails but within the defined success percentage</a:t>
            </a:r>
            <a:endParaRPr sz="1500">
              <a:solidFill>
                <a:srgbClr val="333333"/>
              </a:solidFill>
              <a:highlight>
                <a:srgbClr val="FFFFFF"/>
              </a:highlight>
            </a:endParaRPr>
          </a:p>
          <a:p>
            <a:pPr indent="-228600" lvl="0" marL="457200" rtl="0" algn="l">
              <a:lnSpc>
                <a:spcPct val="150000"/>
              </a:lnSpc>
              <a:spcBef>
                <a:spcPts val="0"/>
              </a:spcBef>
              <a:spcAft>
                <a:spcPts val="0"/>
              </a:spcAft>
              <a:buClr>
                <a:srgbClr val="333333"/>
              </a:buClr>
              <a:buSzPts val="1500"/>
              <a:buNone/>
            </a:pPr>
            <a:r>
              <a:rPr lang="en" sz="1500">
                <a:solidFill>
                  <a:srgbClr val="333333"/>
                </a:solidFill>
                <a:highlight>
                  <a:srgbClr val="FFFFFF"/>
                </a:highlight>
              </a:rPr>
              <a:t>6. onFinish(): invoked after all tests of a class are executed. The above-mentioned methods use the parameters ITestContext and ITestResult. The ITestContext is a class that contains information about the test run. The ITestResult is an interface that defines the result of the test.</a:t>
            </a:r>
            <a:endParaRPr sz="1500">
              <a:solidFill>
                <a:srgbClr val="333333"/>
              </a:solidFill>
              <a:highlight>
                <a:srgbClr val="FFFFFF"/>
              </a:highlight>
            </a:endParaRPr>
          </a:p>
          <a:p>
            <a:pPr indent="0" lvl="0" marL="0" rtl="0" algn="l">
              <a:lnSpc>
                <a:spcPct val="95000"/>
              </a:lnSpc>
              <a:spcBef>
                <a:spcPts val="0"/>
              </a:spcBef>
              <a:spcAft>
                <a:spcPts val="1200"/>
              </a:spcAft>
              <a:buSzPts val="688"/>
              <a:buNone/>
            </a:pPr>
            <a:r>
              <a:t/>
            </a:r>
            <a:endParaRPr sz="1725"/>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9"/>
          <p:cNvSpPr txBox="1"/>
          <p:nvPr>
            <p:ph type="title"/>
          </p:nvPr>
        </p:nvSpPr>
        <p:spPr>
          <a:xfrm>
            <a:off x="17235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ITESTLISTENERS</a:t>
            </a:r>
            <a:endParaRPr/>
          </a:p>
        </p:txBody>
      </p:sp>
      <p:sp>
        <p:nvSpPr>
          <p:cNvPr id="211" name="Google Shape;211;p39"/>
          <p:cNvSpPr txBox="1"/>
          <p:nvPr>
            <p:ph idx="1" type="body"/>
          </p:nvPr>
        </p:nvSpPr>
        <p:spPr>
          <a:xfrm>
            <a:off x="0" y="509125"/>
            <a:ext cx="9144000" cy="4634400"/>
          </a:xfrm>
          <a:prstGeom prst="rect">
            <a:avLst/>
          </a:prstGeom>
        </p:spPr>
        <p:txBody>
          <a:bodyPr anchorCtr="0" anchor="t" bIns="91425" lIns="91425" spcFirstLastPara="1" rIns="91425" wrap="square" tIns="91425">
            <a:noAutofit/>
          </a:bodyPr>
          <a:lstStyle/>
          <a:p>
            <a:pPr indent="0" lvl="0" marL="25400" rtl="0" algn="l">
              <a:spcBef>
                <a:spcPts val="0"/>
              </a:spcBef>
              <a:spcAft>
                <a:spcPts val="0"/>
              </a:spcAft>
              <a:buClr>
                <a:schemeClr val="dk1"/>
              </a:buClr>
              <a:buSzPts val="1100"/>
              <a:buFont typeface="Arial"/>
              <a:buNone/>
            </a:pPr>
            <a:r>
              <a:rPr b="1" lang="en" sz="1100">
                <a:solidFill>
                  <a:srgbClr val="7F0055"/>
                </a:solidFill>
                <a:highlight>
                  <a:srgbClr val="FFFFFF"/>
                </a:highlight>
              </a:rPr>
              <a:t>package</a:t>
            </a:r>
            <a:r>
              <a:rPr lang="en" sz="1100">
                <a:solidFill>
                  <a:schemeClr val="dk1"/>
                </a:solidFill>
                <a:highlight>
                  <a:srgbClr val="FFFFFF"/>
                </a:highlight>
              </a:rPr>
              <a:t> utilities;</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b="1" lang="en" sz="1100">
                <a:solidFill>
                  <a:srgbClr val="7F0055"/>
                </a:solidFill>
                <a:highlight>
                  <a:srgbClr val="FFFFFF"/>
                </a:highlight>
              </a:rPr>
              <a:t>public</a:t>
            </a:r>
            <a:r>
              <a:rPr lang="en" sz="1100">
                <a:solidFill>
                  <a:schemeClr val="dk1"/>
                </a:solidFill>
                <a:highlight>
                  <a:srgbClr val="FFFFFF"/>
                </a:highlight>
              </a:rPr>
              <a:t> </a:t>
            </a:r>
            <a:r>
              <a:rPr b="1" lang="en" sz="1100">
                <a:solidFill>
                  <a:srgbClr val="7F0055"/>
                </a:solidFill>
                <a:highlight>
                  <a:srgbClr val="FFFFFF"/>
                </a:highlight>
              </a:rPr>
              <a:t>class</a:t>
            </a:r>
            <a:r>
              <a:rPr lang="en" sz="1100">
                <a:solidFill>
                  <a:schemeClr val="dk1"/>
                </a:solidFill>
                <a:highlight>
                  <a:srgbClr val="FFFFFF"/>
                </a:highlight>
              </a:rPr>
              <a:t> MyListeners </a:t>
            </a:r>
            <a:r>
              <a:rPr b="1" lang="en" sz="1100">
                <a:solidFill>
                  <a:srgbClr val="7F0055"/>
                </a:solidFill>
                <a:highlight>
                  <a:srgbClr val="FFFFFF"/>
                </a:highlight>
              </a:rPr>
              <a:t>implements</a:t>
            </a:r>
            <a:r>
              <a:rPr lang="en" sz="1100">
                <a:solidFill>
                  <a:schemeClr val="dk1"/>
                </a:solidFill>
                <a:highlight>
                  <a:srgbClr val="FFFFFF"/>
                </a:highlight>
              </a:rPr>
              <a:t> ITestListeners{</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ExtentReports </a:t>
            </a:r>
            <a:r>
              <a:rPr lang="en" sz="1100">
                <a:solidFill>
                  <a:srgbClr val="0000C0"/>
                </a:solidFill>
                <a:highlight>
                  <a:srgbClr val="FFFFFF"/>
                </a:highlight>
              </a:rPr>
              <a:t>e</a:t>
            </a:r>
            <a:r>
              <a:rPr lang="en" sz="1100">
                <a:solidFill>
                  <a:schemeClr val="dk1"/>
                </a:solidFill>
                <a:highlight>
                  <a:srgbClr val="FFFFFF"/>
                </a:highlight>
              </a:rPr>
              <a:t>;</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ExtentTest </a:t>
            </a:r>
            <a:r>
              <a:rPr lang="en" sz="1100">
                <a:solidFill>
                  <a:srgbClr val="0000C0"/>
                </a:solidFill>
                <a:highlight>
                  <a:srgbClr val="FFFFFF"/>
                </a:highlight>
              </a:rPr>
              <a:t>t</a:t>
            </a:r>
            <a:r>
              <a:rPr lang="en" sz="1100">
                <a:solidFill>
                  <a:schemeClr val="dk1"/>
                </a:solidFill>
                <a:highlight>
                  <a:srgbClr val="FFFFFF"/>
                </a:highlight>
              </a:rPr>
              <a:t>;</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7F0055"/>
                </a:solidFill>
                <a:highlight>
                  <a:srgbClr val="FFFFFF"/>
                </a:highlight>
              </a:rPr>
              <a:t>public</a:t>
            </a:r>
            <a:r>
              <a:rPr lang="en" sz="1100">
                <a:solidFill>
                  <a:schemeClr val="dk1"/>
                </a:solidFill>
                <a:highlight>
                  <a:srgbClr val="FFFFFF"/>
                </a:highlight>
              </a:rPr>
              <a:t> </a:t>
            </a:r>
            <a:r>
              <a:rPr b="1" lang="en" sz="1100">
                <a:solidFill>
                  <a:srgbClr val="7F0055"/>
                </a:solidFill>
                <a:highlight>
                  <a:srgbClr val="FFFFFF"/>
                </a:highlight>
              </a:rPr>
              <a:t>void</a:t>
            </a:r>
            <a:r>
              <a:rPr lang="en" sz="1100">
                <a:solidFill>
                  <a:schemeClr val="dk1"/>
                </a:solidFill>
                <a:highlight>
                  <a:srgbClr val="FFFFFF"/>
                </a:highlight>
              </a:rPr>
              <a:t> onTestStart(ITestResult </a:t>
            </a:r>
            <a:r>
              <a:rPr lang="en" sz="1100">
                <a:solidFill>
                  <a:srgbClr val="6A3E3E"/>
                </a:solidFill>
                <a:highlight>
                  <a:srgbClr val="FFFFFF"/>
                </a:highlight>
              </a:rPr>
              <a:t>result</a:t>
            </a:r>
            <a:r>
              <a:rPr lang="en" sz="1100">
                <a:solidFill>
                  <a:schemeClr val="dk1"/>
                </a:solidFill>
                <a:highlight>
                  <a:srgbClr val="FFFFFF"/>
                </a:highlight>
              </a:rPr>
              <a:t>) {</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System.</a:t>
            </a:r>
            <a:r>
              <a:rPr b="1" i="1" lang="en" sz="1100">
                <a:solidFill>
                  <a:srgbClr val="0000C0"/>
                </a:solidFill>
                <a:highlight>
                  <a:srgbClr val="FFFFFF"/>
                </a:highlight>
              </a:rPr>
              <a:t>out</a:t>
            </a:r>
            <a:r>
              <a:rPr lang="en" sz="1100">
                <a:solidFill>
                  <a:schemeClr val="dk1"/>
                </a:solidFill>
                <a:highlight>
                  <a:srgbClr val="FFFFFF"/>
                </a:highlight>
              </a:rPr>
              <a:t>.println(</a:t>
            </a:r>
            <a:r>
              <a:rPr lang="en" sz="1100">
                <a:solidFill>
                  <a:srgbClr val="2A00FF"/>
                </a:solidFill>
                <a:highlight>
                  <a:srgbClr val="FFFFFF"/>
                </a:highlight>
              </a:rPr>
              <a:t>"Test case started"</a:t>
            </a:r>
            <a:r>
              <a:rPr lang="en" sz="1100">
                <a:solidFill>
                  <a:schemeClr val="dk1"/>
                </a:solidFill>
                <a:highlight>
                  <a:srgbClr val="FFFFFF"/>
                </a:highlight>
              </a:rPr>
              <a:t>);</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3F7F5F"/>
                </a:solidFill>
                <a:highlight>
                  <a:srgbClr val="FFFFFF"/>
                </a:highlight>
              </a:rPr>
              <a:t>//t.log(LogStatus.INFO, result.getMethod().getMethodName()+"has started");</a:t>
            </a:r>
            <a:endParaRPr sz="1100">
              <a:solidFill>
                <a:srgbClr val="3F7F5F"/>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0000C0"/>
                </a:solidFill>
                <a:highlight>
                  <a:srgbClr val="FFFFFF"/>
                </a:highlight>
              </a:rPr>
              <a:t>t</a:t>
            </a:r>
            <a:r>
              <a:rPr lang="en" sz="1100">
                <a:solidFill>
                  <a:schemeClr val="dk1"/>
                </a:solidFill>
                <a:highlight>
                  <a:srgbClr val="FFFFFF"/>
                </a:highlight>
              </a:rPr>
              <a:t>.log(LogStatus.INFO, </a:t>
            </a:r>
            <a:r>
              <a:rPr lang="en" sz="1100">
                <a:solidFill>
                  <a:srgbClr val="2A00FF"/>
                </a:solidFill>
                <a:highlight>
                  <a:srgbClr val="FFFFFF"/>
                </a:highlight>
              </a:rPr>
              <a:t>"Test case has started"</a:t>
            </a:r>
            <a:r>
              <a:rPr lang="en" sz="1100">
                <a:solidFill>
                  <a:schemeClr val="dk1"/>
                </a:solidFill>
                <a:highlight>
                  <a:srgbClr val="FFFFFF"/>
                </a:highlight>
              </a:rPr>
              <a:t>);</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7F0055"/>
                </a:solidFill>
                <a:highlight>
                  <a:srgbClr val="FFFFFF"/>
                </a:highlight>
              </a:rPr>
              <a:t>public</a:t>
            </a:r>
            <a:r>
              <a:rPr lang="en" sz="1100">
                <a:solidFill>
                  <a:schemeClr val="dk1"/>
                </a:solidFill>
                <a:highlight>
                  <a:srgbClr val="FFFFFF"/>
                </a:highlight>
              </a:rPr>
              <a:t> </a:t>
            </a:r>
            <a:r>
              <a:rPr b="1" lang="en" sz="1100">
                <a:solidFill>
                  <a:srgbClr val="7F0055"/>
                </a:solidFill>
                <a:highlight>
                  <a:srgbClr val="FFFFFF"/>
                </a:highlight>
              </a:rPr>
              <a:t>void</a:t>
            </a:r>
            <a:r>
              <a:rPr lang="en" sz="1100">
                <a:solidFill>
                  <a:schemeClr val="dk1"/>
                </a:solidFill>
                <a:highlight>
                  <a:srgbClr val="FFFFFF"/>
                </a:highlight>
              </a:rPr>
              <a:t> onTestSucces(ITestResult result) {</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System.out.println(</a:t>
            </a:r>
            <a:r>
              <a:rPr lang="en" sz="1100">
                <a:solidFill>
                  <a:srgbClr val="2A00FF"/>
                </a:solidFill>
                <a:highlight>
                  <a:srgbClr val="FFFFFF"/>
                </a:highlight>
              </a:rPr>
              <a:t>"Test case passed"</a:t>
            </a:r>
            <a:r>
              <a:rPr lang="en" sz="1100">
                <a:solidFill>
                  <a:schemeClr val="dk1"/>
                </a:solidFill>
                <a:highlight>
                  <a:srgbClr val="FFFFFF"/>
                </a:highlight>
              </a:rPr>
              <a:t>);</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3F7F5F"/>
                </a:solidFill>
                <a:highlight>
                  <a:srgbClr val="FFFFFF"/>
                </a:highlight>
              </a:rPr>
              <a:t>//t.log(LogStatus.PASS, result.getMethod().getMethodName()+"has passed");</a:t>
            </a:r>
            <a:endParaRPr sz="1100">
              <a:solidFill>
                <a:srgbClr val="3F7F5F"/>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7F0055"/>
                </a:solidFill>
                <a:highlight>
                  <a:srgbClr val="FFFFFF"/>
                </a:highlight>
              </a:rPr>
              <a:t>try</a:t>
            </a:r>
            <a:r>
              <a:rPr lang="en" sz="1100">
                <a:solidFill>
                  <a:schemeClr val="dk1"/>
                </a:solidFill>
                <a:highlight>
                  <a:srgbClr val="FFFFFF"/>
                </a:highlight>
              </a:rPr>
              <a:t> {</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t.log(LogStatus.PASS, </a:t>
            </a:r>
            <a:r>
              <a:rPr lang="en" sz="1100">
                <a:solidFill>
                  <a:srgbClr val="2A00FF"/>
                </a:solidFill>
                <a:highlight>
                  <a:srgbClr val="FFFFFF"/>
                </a:highlight>
              </a:rPr>
              <a:t>"Screenshot "</a:t>
            </a:r>
            <a:r>
              <a:rPr lang="en" sz="1100">
                <a:solidFill>
                  <a:schemeClr val="dk1"/>
                </a:solidFill>
                <a:highlight>
                  <a:srgbClr val="FFFFFF"/>
                </a:highlight>
              </a:rPr>
              <a:t>+t.addScreenCapture(s.takeScreenshot()));</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7F0055"/>
                </a:solidFill>
                <a:highlight>
                  <a:srgbClr val="FFFFFF"/>
                </a:highlight>
              </a:rPr>
              <a:t>public</a:t>
            </a:r>
            <a:r>
              <a:rPr lang="en" sz="1100">
                <a:solidFill>
                  <a:schemeClr val="dk1"/>
                </a:solidFill>
                <a:highlight>
                  <a:srgbClr val="FFFFFF"/>
                </a:highlight>
              </a:rPr>
              <a:t> </a:t>
            </a:r>
            <a:r>
              <a:rPr b="1" lang="en" sz="1100">
                <a:solidFill>
                  <a:srgbClr val="7F0055"/>
                </a:solidFill>
                <a:highlight>
                  <a:srgbClr val="FFFFFF"/>
                </a:highlight>
              </a:rPr>
              <a:t>void</a:t>
            </a:r>
            <a:r>
              <a:rPr lang="en" sz="1100">
                <a:solidFill>
                  <a:schemeClr val="dk1"/>
                </a:solidFill>
                <a:highlight>
                  <a:srgbClr val="FFFFFF"/>
                </a:highlight>
              </a:rPr>
              <a:t> onTestFailure(ITestResult </a:t>
            </a:r>
            <a:r>
              <a:rPr lang="en" sz="1100">
                <a:solidFill>
                  <a:srgbClr val="6A3E3E"/>
                </a:solidFill>
                <a:highlight>
                  <a:srgbClr val="FFFFFF"/>
                </a:highlight>
              </a:rPr>
              <a:t>result</a:t>
            </a:r>
            <a:r>
              <a:rPr lang="en" sz="1100">
                <a:solidFill>
                  <a:schemeClr val="dk1"/>
                </a:solidFill>
                <a:highlight>
                  <a:srgbClr val="FFFFFF"/>
                </a:highlight>
              </a:rPr>
              <a:t>) {</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System.</a:t>
            </a:r>
            <a:r>
              <a:rPr b="1" i="1" lang="en" sz="1100">
                <a:solidFill>
                  <a:srgbClr val="0000C0"/>
                </a:solidFill>
                <a:highlight>
                  <a:srgbClr val="FFFFFF"/>
                </a:highlight>
              </a:rPr>
              <a:t>out</a:t>
            </a:r>
            <a:r>
              <a:rPr lang="en" sz="1100">
                <a:solidFill>
                  <a:schemeClr val="dk1"/>
                </a:solidFill>
                <a:highlight>
                  <a:srgbClr val="FFFFFF"/>
                </a:highlight>
              </a:rPr>
              <a:t>.println(</a:t>
            </a:r>
            <a:r>
              <a:rPr lang="en" sz="1100">
                <a:solidFill>
                  <a:srgbClr val="2A00FF"/>
                </a:solidFill>
                <a:highlight>
                  <a:srgbClr val="FFFFFF"/>
                </a:highlight>
              </a:rPr>
              <a:t>"Test case failed"</a:t>
            </a:r>
            <a:r>
              <a:rPr lang="en" sz="1100">
                <a:solidFill>
                  <a:schemeClr val="dk1"/>
                </a:solidFill>
                <a:highlight>
                  <a:srgbClr val="FFFFFF"/>
                </a:highlight>
              </a:rPr>
              <a:t>);</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3F7F5F"/>
                </a:solidFill>
                <a:highlight>
                  <a:srgbClr val="FFFFFF"/>
                </a:highlight>
              </a:rPr>
              <a:t>//t.log(LogStatus.FAIL, result.getMethod().getMethodName()+"has failed");</a:t>
            </a:r>
            <a:endParaRPr sz="1100">
              <a:solidFill>
                <a:srgbClr val="3F7F5F"/>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0000C0"/>
                </a:solidFill>
                <a:highlight>
                  <a:srgbClr val="FFFFFF"/>
                </a:highlight>
              </a:rPr>
              <a:t>t</a:t>
            </a:r>
            <a:r>
              <a:rPr lang="en" sz="1100">
                <a:solidFill>
                  <a:schemeClr val="dk1"/>
                </a:solidFill>
                <a:highlight>
                  <a:srgbClr val="FFFFFF"/>
                </a:highlight>
              </a:rPr>
              <a:t>.log(LogStatus.FAIL, </a:t>
            </a:r>
            <a:r>
              <a:rPr lang="en" sz="1100">
                <a:solidFill>
                  <a:srgbClr val="2A00FF"/>
                </a:solidFill>
                <a:highlight>
                  <a:srgbClr val="FFFFFF"/>
                </a:highlight>
              </a:rPr>
              <a:t>"Test case has failed"</a:t>
            </a:r>
            <a:r>
              <a:rPr lang="en" sz="1100">
                <a:solidFill>
                  <a:schemeClr val="dk1"/>
                </a:solidFill>
                <a:highlight>
                  <a:srgbClr val="FFFFFF"/>
                </a:highlight>
              </a:rPr>
              <a:t>);</a:t>
            </a:r>
            <a:endParaRPr sz="11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0" rtl="0" algn="l">
              <a:lnSpc>
                <a:spcPct val="95000"/>
              </a:lnSpc>
              <a:spcBef>
                <a:spcPts val="0"/>
              </a:spcBef>
              <a:spcAft>
                <a:spcPts val="1200"/>
              </a:spcAft>
              <a:buSzPts val="688"/>
              <a:buNone/>
            </a:pPr>
            <a:r>
              <a:t/>
            </a:r>
            <a:endParaRPr sz="1425"/>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40"/>
          <p:cNvSpPr txBox="1"/>
          <p:nvPr>
            <p:ph type="title"/>
          </p:nvPr>
        </p:nvSpPr>
        <p:spPr>
          <a:xfrm>
            <a:off x="198450" y="1958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ITESTLISTENERS</a:t>
            </a:r>
            <a:endParaRPr/>
          </a:p>
        </p:txBody>
      </p:sp>
      <p:sp>
        <p:nvSpPr>
          <p:cNvPr id="217" name="Google Shape;217;p40"/>
          <p:cNvSpPr txBox="1"/>
          <p:nvPr>
            <p:ph idx="1" type="body"/>
          </p:nvPr>
        </p:nvSpPr>
        <p:spPr>
          <a:xfrm>
            <a:off x="0" y="861600"/>
            <a:ext cx="9144000" cy="4281900"/>
          </a:xfrm>
          <a:prstGeom prst="rect">
            <a:avLst/>
          </a:prstGeom>
        </p:spPr>
        <p:txBody>
          <a:bodyPr anchorCtr="0" anchor="t" bIns="91425" lIns="91425" spcFirstLastPara="1" rIns="91425" wrap="square" tIns="91425">
            <a:noAutofit/>
          </a:bodyPr>
          <a:lstStyle/>
          <a:p>
            <a:pPr indent="0" lvl="0" marL="25400" rtl="0" algn="l">
              <a:spcBef>
                <a:spcPts val="0"/>
              </a:spcBef>
              <a:spcAft>
                <a:spcPts val="0"/>
              </a:spcAft>
              <a:buClr>
                <a:schemeClr val="dk1"/>
              </a:buClr>
              <a:buSzPts val="1100"/>
              <a:buFont typeface="Arial"/>
              <a:buNone/>
            </a:pPr>
            <a:r>
              <a:rPr b="1" lang="en" sz="1300">
                <a:solidFill>
                  <a:srgbClr val="7F0055"/>
                </a:solidFill>
                <a:highlight>
                  <a:srgbClr val="FFFFFF"/>
                </a:highlight>
              </a:rPr>
              <a:t>public</a:t>
            </a:r>
            <a:r>
              <a:rPr lang="en" sz="1300">
                <a:solidFill>
                  <a:schemeClr val="dk1"/>
                </a:solidFill>
                <a:highlight>
                  <a:srgbClr val="FFFFFF"/>
                </a:highlight>
              </a:rPr>
              <a:t> </a:t>
            </a:r>
            <a:r>
              <a:rPr b="1" lang="en" sz="1300">
                <a:solidFill>
                  <a:srgbClr val="7F0055"/>
                </a:solidFill>
                <a:highlight>
                  <a:srgbClr val="FFFFFF"/>
                </a:highlight>
              </a:rPr>
              <a:t>void</a:t>
            </a:r>
            <a:r>
              <a:rPr lang="en" sz="1300">
                <a:solidFill>
                  <a:schemeClr val="dk1"/>
                </a:solidFill>
                <a:highlight>
                  <a:srgbClr val="FFFFFF"/>
                </a:highlight>
              </a:rPr>
              <a:t> onTestSkipped(ITestResult </a:t>
            </a:r>
            <a:r>
              <a:rPr lang="en" sz="1300">
                <a:solidFill>
                  <a:srgbClr val="6A3E3E"/>
                </a:solidFill>
                <a:highlight>
                  <a:srgbClr val="FFFFFF"/>
                </a:highlight>
              </a:rPr>
              <a:t>result</a:t>
            </a:r>
            <a:r>
              <a:rPr lang="en" sz="1300">
                <a:solidFill>
                  <a:schemeClr val="dk1"/>
                </a:solidFill>
                <a:highlight>
                  <a:srgbClr val="FFFFFF"/>
                </a:highlight>
              </a:rPr>
              <a:t>) {</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System.</a:t>
            </a:r>
            <a:r>
              <a:rPr b="1" i="1" lang="en" sz="1300">
                <a:solidFill>
                  <a:srgbClr val="0000C0"/>
                </a:solidFill>
                <a:highlight>
                  <a:srgbClr val="FFFFFF"/>
                </a:highlight>
              </a:rPr>
              <a:t>out</a:t>
            </a:r>
            <a:r>
              <a:rPr lang="en" sz="1300">
                <a:solidFill>
                  <a:schemeClr val="dk1"/>
                </a:solidFill>
                <a:highlight>
                  <a:srgbClr val="FFFFFF"/>
                </a:highlight>
              </a:rPr>
              <a:t>.println(</a:t>
            </a:r>
            <a:r>
              <a:rPr lang="en" sz="1300">
                <a:solidFill>
                  <a:srgbClr val="2A00FF"/>
                </a:solidFill>
                <a:highlight>
                  <a:srgbClr val="FFFFFF"/>
                </a:highlight>
              </a:rPr>
              <a:t>"Test case skipped"</a:t>
            </a:r>
            <a:r>
              <a:rPr lang="en" sz="1300">
                <a:solidFill>
                  <a:schemeClr val="dk1"/>
                </a:solidFill>
                <a:highlight>
                  <a:srgbClr val="FFFFFF"/>
                </a:highlight>
              </a:rPr>
              <a:t>);</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r>
              <a:rPr lang="en" sz="1300">
                <a:solidFill>
                  <a:srgbClr val="3F7F5F"/>
                </a:solidFill>
                <a:highlight>
                  <a:srgbClr val="FFFFFF"/>
                </a:highlight>
              </a:rPr>
              <a:t>//t.log(LogStatus.SKIP, result.getMethod().getMethodName()+"has skipped");</a:t>
            </a:r>
            <a:endParaRPr sz="1300">
              <a:solidFill>
                <a:srgbClr val="3F7F5F"/>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r>
              <a:rPr lang="en" sz="1300">
                <a:solidFill>
                  <a:srgbClr val="0000C0"/>
                </a:solidFill>
                <a:highlight>
                  <a:srgbClr val="FFFFFF"/>
                </a:highlight>
              </a:rPr>
              <a:t>t</a:t>
            </a:r>
            <a:r>
              <a:rPr lang="en" sz="1300">
                <a:solidFill>
                  <a:schemeClr val="dk1"/>
                </a:solidFill>
                <a:highlight>
                  <a:srgbClr val="FFFFFF"/>
                </a:highlight>
              </a:rPr>
              <a:t>.log(LogStatus.SKIP, </a:t>
            </a:r>
            <a:r>
              <a:rPr lang="en" sz="1300">
                <a:solidFill>
                  <a:srgbClr val="2A00FF"/>
                </a:solidFill>
                <a:highlight>
                  <a:srgbClr val="FFFFFF"/>
                </a:highlight>
              </a:rPr>
              <a:t>"Test case has skipped"</a:t>
            </a:r>
            <a:r>
              <a:rPr lang="en" sz="1300">
                <a:solidFill>
                  <a:schemeClr val="dk1"/>
                </a:solidFill>
                <a:highlight>
                  <a:srgbClr val="FFFFFF"/>
                </a:highlight>
              </a:rPr>
              <a:t>);</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r>
              <a:rPr b="1" lang="en" sz="1300">
                <a:solidFill>
                  <a:srgbClr val="7F0055"/>
                </a:solidFill>
                <a:highlight>
                  <a:srgbClr val="FFFFFF"/>
                </a:highlight>
              </a:rPr>
              <a:t>public</a:t>
            </a:r>
            <a:r>
              <a:rPr lang="en" sz="1300">
                <a:solidFill>
                  <a:schemeClr val="dk1"/>
                </a:solidFill>
                <a:highlight>
                  <a:srgbClr val="FFFFFF"/>
                </a:highlight>
              </a:rPr>
              <a:t> </a:t>
            </a:r>
            <a:r>
              <a:rPr b="1" lang="en" sz="1300">
                <a:solidFill>
                  <a:srgbClr val="7F0055"/>
                </a:solidFill>
                <a:highlight>
                  <a:srgbClr val="FFFFFF"/>
                </a:highlight>
              </a:rPr>
              <a:t>void</a:t>
            </a:r>
            <a:r>
              <a:rPr lang="en" sz="1300">
                <a:solidFill>
                  <a:schemeClr val="dk1"/>
                </a:solidFill>
                <a:highlight>
                  <a:srgbClr val="FFFFFF"/>
                </a:highlight>
              </a:rPr>
              <a:t> onTestFailedButWithinSuccessPercentage(ITestResult </a:t>
            </a:r>
            <a:r>
              <a:rPr lang="en" sz="1300">
                <a:solidFill>
                  <a:srgbClr val="6A3E3E"/>
                </a:solidFill>
                <a:highlight>
                  <a:srgbClr val="FFFFFF"/>
                </a:highlight>
              </a:rPr>
              <a:t>result</a:t>
            </a:r>
            <a:r>
              <a:rPr lang="en" sz="1300">
                <a:solidFill>
                  <a:schemeClr val="dk1"/>
                </a:solidFill>
                <a:highlight>
                  <a:srgbClr val="FFFFFF"/>
                </a:highlight>
              </a:rPr>
              <a:t>) {</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System.</a:t>
            </a:r>
            <a:r>
              <a:rPr b="1" i="1" lang="en" sz="1300">
                <a:solidFill>
                  <a:srgbClr val="0000C0"/>
                </a:solidFill>
                <a:highlight>
                  <a:srgbClr val="FFFFFF"/>
                </a:highlight>
              </a:rPr>
              <a:t>out</a:t>
            </a:r>
            <a:r>
              <a:rPr lang="en" sz="1300">
                <a:solidFill>
                  <a:schemeClr val="dk1"/>
                </a:solidFill>
                <a:highlight>
                  <a:srgbClr val="FFFFFF"/>
                </a:highlight>
              </a:rPr>
              <a:t>.println(</a:t>
            </a:r>
            <a:r>
              <a:rPr lang="en" sz="1300">
                <a:solidFill>
                  <a:srgbClr val="2A00FF"/>
                </a:solidFill>
                <a:highlight>
                  <a:srgbClr val="FFFFFF"/>
                </a:highlight>
              </a:rPr>
              <a:t>"Test case skipped"</a:t>
            </a:r>
            <a:r>
              <a:rPr lang="en" sz="1300">
                <a:solidFill>
                  <a:schemeClr val="dk1"/>
                </a:solidFill>
                <a:highlight>
                  <a:srgbClr val="FFFFFF"/>
                </a:highlight>
              </a:rPr>
              <a:t>);</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r>
              <a:rPr b="1" lang="en" sz="1300">
                <a:solidFill>
                  <a:srgbClr val="7F0055"/>
                </a:solidFill>
                <a:highlight>
                  <a:srgbClr val="FFFFFF"/>
                </a:highlight>
              </a:rPr>
              <a:t>public</a:t>
            </a:r>
            <a:r>
              <a:rPr lang="en" sz="1300">
                <a:solidFill>
                  <a:schemeClr val="dk1"/>
                </a:solidFill>
                <a:highlight>
                  <a:srgbClr val="FFFFFF"/>
                </a:highlight>
              </a:rPr>
              <a:t> </a:t>
            </a:r>
            <a:r>
              <a:rPr b="1" lang="en" sz="1300">
                <a:solidFill>
                  <a:srgbClr val="7F0055"/>
                </a:solidFill>
                <a:highlight>
                  <a:srgbClr val="FFFFFF"/>
                </a:highlight>
              </a:rPr>
              <a:t>void</a:t>
            </a:r>
            <a:r>
              <a:rPr lang="en" sz="1300">
                <a:solidFill>
                  <a:schemeClr val="dk1"/>
                </a:solidFill>
                <a:highlight>
                  <a:srgbClr val="FFFFFF"/>
                </a:highlight>
              </a:rPr>
              <a:t> onStart(ITestContext </a:t>
            </a:r>
            <a:r>
              <a:rPr lang="en" sz="1300">
                <a:solidFill>
                  <a:srgbClr val="6A3E3E"/>
                </a:solidFill>
                <a:highlight>
                  <a:srgbClr val="FFFFFF"/>
                </a:highlight>
              </a:rPr>
              <a:t>context</a:t>
            </a:r>
            <a:r>
              <a:rPr lang="en" sz="1300">
                <a:solidFill>
                  <a:schemeClr val="dk1"/>
                </a:solidFill>
                <a:highlight>
                  <a:srgbClr val="FFFFFF"/>
                </a:highlight>
              </a:rPr>
              <a:t>) {</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System.</a:t>
            </a:r>
            <a:r>
              <a:rPr b="1" i="1" lang="en" sz="1300">
                <a:solidFill>
                  <a:srgbClr val="0000C0"/>
                </a:solidFill>
                <a:highlight>
                  <a:srgbClr val="FFFFFF"/>
                </a:highlight>
              </a:rPr>
              <a:t>out</a:t>
            </a:r>
            <a:r>
              <a:rPr lang="en" sz="1300">
                <a:solidFill>
                  <a:schemeClr val="dk1"/>
                </a:solidFill>
                <a:highlight>
                  <a:srgbClr val="FFFFFF"/>
                </a:highlight>
              </a:rPr>
              <a:t>.println(</a:t>
            </a:r>
            <a:r>
              <a:rPr lang="en" sz="1300">
                <a:solidFill>
                  <a:srgbClr val="2A00FF"/>
                </a:solidFill>
                <a:highlight>
                  <a:srgbClr val="FFFFFF"/>
                </a:highlight>
              </a:rPr>
              <a:t>"TestNG Started"</a:t>
            </a:r>
            <a:r>
              <a:rPr lang="en" sz="1300">
                <a:solidFill>
                  <a:schemeClr val="dk1"/>
                </a:solidFill>
                <a:highlight>
                  <a:srgbClr val="FFFFFF"/>
                </a:highlight>
              </a:rPr>
              <a:t>);</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r>
              <a:rPr lang="en" sz="1300">
                <a:solidFill>
                  <a:srgbClr val="0000C0"/>
                </a:solidFill>
                <a:highlight>
                  <a:srgbClr val="FFFFFF"/>
                </a:highlight>
              </a:rPr>
              <a:t>e</a:t>
            </a:r>
            <a:r>
              <a:rPr lang="en" sz="1300">
                <a:solidFill>
                  <a:schemeClr val="dk1"/>
                </a:solidFill>
                <a:highlight>
                  <a:srgbClr val="FFFFFF"/>
                </a:highlight>
              </a:rPr>
              <a:t>=</a:t>
            </a:r>
            <a:r>
              <a:rPr b="1" lang="en" sz="1300">
                <a:solidFill>
                  <a:srgbClr val="7F0055"/>
                </a:solidFill>
                <a:highlight>
                  <a:srgbClr val="FFFFFF"/>
                </a:highlight>
              </a:rPr>
              <a:t>new</a:t>
            </a:r>
            <a:r>
              <a:rPr lang="en" sz="1300">
                <a:solidFill>
                  <a:schemeClr val="dk1"/>
                </a:solidFill>
                <a:highlight>
                  <a:srgbClr val="FFFFFF"/>
                </a:highlight>
              </a:rPr>
              <a:t> ExtentReports(</a:t>
            </a:r>
            <a:r>
              <a:rPr lang="en" sz="1300">
                <a:solidFill>
                  <a:srgbClr val="2A00FF"/>
                </a:solidFill>
                <a:highlight>
                  <a:srgbClr val="FFFFFF"/>
                </a:highlight>
              </a:rPr>
              <a:t>"test-output\\MyReport.html"</a:t>
            </a:r>
            <a:r>
              <a:rPr lang="en" sz="1300">
                <a:solidFill>
                  <a:schemeClr val="dk1"/>
                </a:solidFill>
                <a:highlight>
                  <a:srgbClr val="FFFFFF"/>
                </a:highlight>
              </a:rPr>
              <a:t>);</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r>
              <a:rPr lang="en" sz="1300">
                <a:solidFill>
                  <a:srgbClr val="0000C0"/>
                </a:solidFill>
                <a:highlight>
                  <a:srgbClr val="FFFFFF"/>
                </a:highlight>
              </a:rPr>
              <a:t>e</a:t>
            </a:r>
            <a:r>
              <a:rPr lang="en" sz="1300">
                <a:solidFill>
                  <a:schemeClr val="dk1"/>
                </a:solidFill>
                <a:highlight>
                  <a:srgbClr val="FFFFFF"/>
                </a:highlight>
              </a:rPr>
              <a:t>.startTest(</a:t>
            </a:r>
            <a:r>
              <a:rPr lang="en" sz="1300">
                <a:solidFill>
                  <a:srgbClr val="2A00FF"/>
                </a:solidFill>
                <a:highlight>
                  <a:srgbClr val="FFFFFF"/>
                </a:highlight>
              </a:rPr>
              <a:t>"Login Test has started"</a:t>
            </a:r>
            <a:r>
              <a:rPr lang="en" sz="1300">
                <a:solidFill>
                  <a:schemeClr val="dk1"/>
                </a:solidFill>
                <a:highlight>
                  <a:srgbClr val="FFFFFF"/>
                </a:highlight>
              </a:rPr>
              <a:t>);</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r>
              <a:rPr lang="en" sz="1300">
                <a:solidFill>
                  <a:srgbClr val="0000C0"/>
                </a:solidFill>
                <a:highlight>
                  <a:srgbClr val="FFFFFF"/>
                </a:highlight>
              </a:rPr>
              <a:t>e</a:t>
            </a:r>
            <a:r>
              <a:rPr lang="en" sz="1300">
                <a:solidFill>
                  <a:schemeClr val="dk1"/>
                </a:solidFill>
                <a:highlight>
                  <a:srgbClr val="FFFFFF"/>
                </a:highlight>
              </a:rPr>
              <a:t>.addSystemInfo(</a:t>
            </a:r>
            <a:r>
              <a:rPr lang="en" sz="1300">
                <a:solidFill>
                  <a:srgbClr val="2A00FF"/>
                </a:solidFill>
                <a:highlight>
                  <a:srgbClr val="FFFFFF"/>
                </a:highlight>
              </a:rPr>
              <a:t>"Browser"</a:t>
            </a:r>
            <a:r>
              <a:rPr lang="en" sz="1300">
                <a:solidFill>
                  <a:schemeClr val="dk1"/>
                </a:solidFill>
                <a:highlight>
                  <a:srgbClr val="FFFFFF"/>
                </a:highlight>
              </a:rPr>
              <a:t>, </a:t>
            </a:r>
            <a:r>
              <a:rPr lang="en" sz="1300">
                <a:solidFill>
                  <a:srgbClr val="2A00FF"/>
                </a:solidFill>
                <a:highlight>
                  <a:srgbClr val="FFFFFF"/>
                </a:highlight>
              </a:rPr>
              <a:t>"Chrome"</a:t>
            </a:r>
            <a:r>
              <a:rPr lang="en" sz="1300">
                <a:solidFill>
                  <a:schemeClr val="dk1"/>
                </a:solidFill>
                <a:highlight>
                  <a:srgbClr val="FFFFFF"/>
                </a:highlight>
              </a:rPr>
              <a:t>);</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r>
              <a:rPr lang="en" sz="1300">
                <a:solidFill>
                  <a:srgbClr val="0000C0"/>
                </a:solidFill>
                <a:highlight>
                  <a:srgbClr val="FFFFFF"/>
                </a:highlight>
              </a:rPr>
              <a:t>e</a:t>
            </a:r>
            <a:r>
              <a:rPr lang="en" sz="1300">
                <a:solidFill>
                  <a:schemeClr val="dk1"/>
                </a:solidFill>
                <a:highlight>
                  <a:srgbClr val="FFFFFF"/>
                </a:highlight>
              </a:rPr>
              <a:t>.addSystemInfo(</a:t>
            </a:r>
            <a:r>
              <a:rPr lang="en" sz="1300">
                <a:solidFill>
                  <a:srgbClr val="2A00FF"/>
                </a:solidFill>
                <a:highlight>
                  <a:srgbClr val="FFFFFF"/>
                </a:highlight>
              </a:rPr>
              <a:t>"Build"</a:t>
            </a:r>
            <a:r>
              <a:rPr lang="en" sz="1300">
                <a:solidFill>
                  <a:schemeClr val="dk1"/>
                </a:solidFill>
                <a:highlight>
                  <a:srgbClr val="FFFFFF"/>
                </a:highlight>
              </a:rPr>
              <a:t>, </a:t>
            </a:r>
            <a:r>
              <a:rPr lang="en" sz="1300">
                <a:solidFill>
                  <a:srgbClr val="2A00FF"/>
                </a:solidFill>
                <a:highlight>
                  <a:srgbClr val="FFFFFF"/>
                </a:highlight>
              </a:rPr>
              <a:t>"Smoke Testing"</a:t>
            </a:r>
            <a:r>
              <a:rPr lang="en" sz="1300">
                <a:solidFill>
                  <a:schemeClr val="dk1"/>
                </a:solidFill>
                <a:highlight>
                  <a:srgbClr val="FFFFFF"/>
                </a:highlight>
              </a:rPr>
              <a:t>);</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endParaRPr sz="1300">
              <a:solidFill>
                <a:schemeClr val="dk1"/>
              </a:solidFill>
              <a:highlight>
                <a:srgbClr val="FFFFFF"/>
              </a:highlight>
            </a:endParaRPr>
          </a:p>
          <a:p>
            <a:pPr indent="0" lvl="0" marL="25400" rtl="0" algn="l">
              <a:spcBef>
                <a:spcPts val="0"/>
              </a:spcBef>
              <a:spcAft>
                <a:spcPts val="0"/>
              </a:spcAft>
              <a:buClr>
                <a:schemeClr val="dk1"/>
              </a:buClr>
              <a:buSzPts val="1100"/>
              <a:buFont typeface="Arial"/>
              <a:buNone/>
            </a:pPr>
            <a:r>
              <a:rPr lang="en" sz="1300">
                <a:solidFill>
                  <a:schemeClr val="dk1"/>
                </a:solidFill>
                <a:highlight>
                  <a:srgbClr val="FFFFFF"/>
                </a:highlight>
              </a:rPr>
              <a:t>	}</a:t>
            </a:r>
            <a:endParaRPr sz="1300">
              <a:solidFill>
                <a:schemeClr val="dk1"/>
              </a:solidFill>
              <a:highlight>
                <a:srgbClr val="FFFFFF"/>
              </a:highlight>
            </a:endParaRPr>
          </a:p>
          <a:p>
            <a:pPr indent="0" lvl="0" marL="0" rtl="0" algn="l">
              <a:lnSpc>
                <a:spcPct val="95000"/>
              </a:lnSpc>
              <a:spcBef>
                <a:spcPts val="0"/>
              </a:spcBef>
              <a:spcAft>
                <a:spcPts val="1200"/>
              </a:spcAft>
              <a:buSzPts val="688"/>
              <a:buNone/>
            </a:pPr>
            <a:r>
              <a:t/>
            </a:r>
            <a:endParaRPr sz="1725"/>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1"/>
          <p:cNvSpPr txBox="1"/>
          <p:nvPr>
            <p:ph type="title"/>
          </p:nvPr>
        </p:nvSpPr>
        <p:spPr>
          <a:xfrm>
            <a:off x="31170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EXTENT REPORTS</a:t>
            </a:r>
            <a:endParaRPr/>
          </a:p>
        </p:txBody>
      </p:sp>
      <p:sp>
        <p:nvSpPr>
          <p:cNvPr id="223" name="Google Shape;223;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4" name="Google Shape;224;p41"/>
          <p:cNvPicPr preferRelativeResize="0"/>
          <p:nvPr/>
        </p:nvPicPr>
        <p:blipFill>
          <a:blip r:embed="rId3">
            <a:alphaModFix/>
          </a:blip>
          <a:stretch>
            <a:fillRect/>
          </a:stretch>
        </p:blipFill>
        <p:spPr>
          <a:xfrm>
            <a:off x="0" y="572700"/>
            <a:ext cx="9144001" cy="4569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
        <p:nvSpPr>
          <p:cNvPr id="64" name="Google Shape;64;p15"/>
          <p:cNvSpPr txBox="1"/>
          <p:nvPr>
            <p:ph idx="1" type="subTitle"/>
          </p:nvPr>
        </p:nvSpPr>
        <p:spPr>
          <a:xfrm>
            <a:off x="311700" y="871400"/>
            <a:ext cx="8520600" cy="4037100"/>
          </a:xfrm>
          <a:prstGeom prst="rect">
            <a:avLst/>
          </a:prstGeom>
        </p:spPr>
        <p:txBody>
          <a:bodyPr anchorCtr="0" anchor="t" bIns="91425" lIns="91425" spcFirstLastPara="1" rIns="91425" wrap="square" tIns="91425">
            <a:normAutofit/>
          </a:bodyPr>
          <a:lstStyle/>
          <a:p>
            <a:pPr indent="-406400" lvl="0" marL="457200" rtl="0" algn="l">
              <a:spcBef>
                <a:spcPts val="0"/>
              </a:spcBef>
              <a:spcAft>
                <a:spcPts val="0"/>
              </a:spcAft>
              <a:buSzPts val="2800"/>
              <a:buChar char="❖"/>
            </a:pPr>
            <a:r>
              <a:rPr b="1" lang="en"/>
              <a:t>Objective.</a:t>
            </a:r>
            <a:endParaRPr b="1"/>
          </a:p>
          <a:p>
            <a:pPr indent="-406400" lvl="0" marL="457200" rtl="0" algn="l">
              <a:spcBef>
                <a:spcPts val="0"/>
              </a:spcBef>
              <a:spcAft>
                <a:spcPts val="0"/>
              </a:spcAft>
              <a:buSzPts val="2800"/>
              <a:buChar char="❖"/>
            </a:pPr>
            <a:r>
              <a:rPr b="1" lang="en"/>
              <a:t>Introduction.</a:t>
            </a:r>
            <a:endParaRPr b="1"/>
          </a:p>
          <a:p>
            <a:pPr indent="-406400" lvl="0" marL="457200" rtl="0" algn="l">
              <a:spcBef>
                <a:spcPts val="0"/>
              </a:spcBef>
              <a:spcAft>
                <a:spcPts val="0"/>
              </a:spcAft>
              <a:buSzPts val="2800"/>
              <a:buChar char="❖"/>
            </a:pPr>
            <a:r>
              <a:rPr b="1" lang="en"/>
              <a:t>Scenario Module</a:t>
            </a:r>
            <a:endParaRPr b="1"/>
          </a:p>
          <a:p>
            <a:pPr indent="-406400" lvl="0" marL="457200" rtl="0" algn="l">
              <a:spcBef>
                <a:spcPts val="0"/>
              </a:spcBef>
              <a:spcAft>
                <a:spcPts val="0"/>
              </a:spcAft>
              <a:buSzPts val="2800"/>
              <a:buChar char="❖"/>
            </a:pPr>
            <a:r>
              <a:rPr b="1" lang="en"/>
              <a:t>Technology</a:t>
            </a:r>
            <a:endParaRPr b="1"/>
          </a:p>
          <a:p>
            <a:pPr indent="-406400" lvl="0" marL="457200" rtl="0" algn="l">
              <a:spcBef>
                <a:spcPts val="0"/>
              </a:spcBef>
              <a:spcAft>
                <a:spcPts val="0"/>
              </a:spcAft>
              <a:buSzPts val="2800"/>
              <a:buChar char="❖"/>
            </a:pPr>
            <a:r>
              <a:rPr b="1" lang="en"/>
              <a:t>Background of the Project.</a:t>
            </a:r>
            <a:endParaRPr b="1"/>
          </a:p>
          <a:p>
            <a:pPr indent="-406400" lvl="0" marL="457200" rtl="0" algn="l">
              <a:spcBef>
                <a:spcPts val="0"/>
              </a:spcBef>
              <a:spcAft>
                <a:spcPts val="0"/>
              </a:spcAft>
              <a:buSzPts val="2800"/>
              <a:buChar char="❖"/>
            </a:pPr>
            <a:r>
              <a:rPr b="1" lang="en"/>
              <a:t>Feature Files</a:t>
            </a:r>
            <a:endParaRPr b="1"/>
          </a:p>
          <a:p>
            <a:pPr indent="-406400" lvl="0" marL="457200" rtl="0" algn="l">
              <a:spcBef>
                <a:spcPts val="0"/>
              </a:spcBef>
              <a:spcAft>
                <a:spcPts val="0"/>
              </a:spcAft>
              <a:buSzPts val="2800"/>
              <a:buChar char="❖"/>
            </a:pPr>
            <a:r>
              <a:rPr b="1" lang="en"/>
              <a:t>Read Excel.</a:t>
            </a:r>
            <a:endParaRPr b="1"/>
          </a:p>
          <a:p>
            <a:pPr indent="-406400" lvl="0" marL="457200" rtl="0" algn="l">
              <a:spcBef>
                <a:spcPts val="0"/>
              </a:spcBef>
              <a:spcAft>
                <a:spcPts val="0"/>
              </a:spcAft>
              <a:buSzPts val="2800"/>
              <a:buChar char="❖"/>
            </a:pPr>
            <a:r>
              <a:rPr b="1" lang="en"/>
              <a:t>ITestListeners</a:t>
            </a:r>
            <a:endParaRPr b="1"/>
          </a:p>
          <a:p>
            <a:pPr indent="-406400" lvl="0" marL="457200" rtl="0" algn="l">
              <a:spcBef>
                <a:spcPts val="0"/>
              </a:spcBef>
              <a:spcAft>
                <a:spcPts val="0"/>
              </a:spcAft>
              <a:buSzPts val="2800"/>
              <a:buChar char="❖"/>
            </a:pPr>
            <a:r>
              <a:rPr b="1" lang="en"/>
              <a:t>Extent Reports</a:t>
            </a:r>
            <a:endParaRPr b="1"/>
          </a:p>
        </p:txBody>
      </p:sp>
      <p:sp>
        <p:nvSpPr>
          <p:cNvPr id="65" name="Google Shape;65;p15"/>
          <p:cNvSpPr txBox="1"/>
          <p:nvPr>
            <p:ph type="ctrTitle"/>
          </p:nvPr>
        </p:nvSpPr>
        <p:spPr>
          <a:xfrm>
            <a:off x="181150" y="78800"/>
            <a:ext cx="8520600" cy="7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100"/>
              <a:t>CONTENTS</a:t>
            </a:r>
            <a:endParaRPr sz="3100"/>
          </a:p>
        </p:txBody>
      </p:sp>
      <p:cxnSp>
        <p:nvCxnSpPr>
          <p:cNvPr id="66" name="Google Shape;66;p15"/>
          <p:cNvCxnSpPr/>
          <p:nvPr/>
        </p:nvCxnSpPr>
        <p:spPr>
          <a:xfrm>
            <a:off x="4908525" y="1566550"/>
            <a:ext cx="1253100" cy="12531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2"/>
          <p:cNvSpPr txBox="1"/>
          <p:nvPr>
            <p:ph idx="1" type="subTitle"/>
          </p:nvPr>
        </p:nvSpPr>
        <p:spPr>
          <a:xfrm>
            <a:off x="311700" y="1409900"/>
            <a:ext cx="8520600" cy="3237600"/>
          </a:xfrm>
          <a:prstGeom prst="rect">
            <a:avLst/>
          </a:prstGeom>
        </p:spPr>
        <p:txBody>
          <a:bodyPr anchorCtr="0" anchor="t" bIns="91425" lIns="91425" spcFirstLastPara="1" rIns="91425" wrap="square" tIns="91425">
            <a:normAutofit lnSpcReduction="10000"/>
          </a:bodyPr>
          <a:lstStyle/>
          <a:p>
            <a:pPr indent="-400050" lvl="0" marL="457200" rtl="0" algn="l">
              <a:spcBef>
                <a:spcPts val="0"/>
              </a:spcBef>
              <a:spcAft>
                <a:spcPts val="0"/>
              </a:spcAft>
              <a:buSzPts val="2700"/>
              <a:buFont typeface="Times New Roman"/>
              <a:buChar char="●"/>
            </a:pPr>
            <a:r>
              <a:rPr lang="en" sz="2700">
                <a:latin typeface="Times New Roman"/>
                <a:ea typeface="Times New Roman"/>
                <a:cs typeface="Times New Roman"/>
                <a:sym typeface="Times New Roman"/>
              </a:rPr>
              <a:t>The Project was running successfully in </a:t>
            </a:r>
            <a:r>
              <a:rPr lang="en" sz="2700">
                <a:latin typeface="Times New Roman"/>
                <a:ea typeface="Times New Roman"/>
                <a:cs typeface="Times New Roman"/>
                <a:sym typeface="Times New Roman"/>
              </a:rPr>
              <a:t>eclipse</a:t>
            </a:r>
            <a:r>
              <a:rPr lang="en" sz="2700">
                <a:latin typeface="Times New Roman"/>
                <a:ea typeface="Times New Roman"/>
                <a:cs typeface="Times New Roman"/>
                <a:sym typeface="Times New Roman"/>
              </a:rPr>
              <a:t> and generated the extent reports.</a:t>
            </a:r>
            <a:endParaRPr sz="2700">
              <a:latin typeface="Times New Roman"/>
              <a:ea typeface="Times New Roman"/>
              <a:cs typeface="Times New Roman"/>
              <a:sym typeface="Times New Roman"/>
            </a:endParaRPr>
          </a:p>
          <a:p>
            <a:pPr indent="-400050" lvl="0" marL="457200" rtl="0" algn="l">
              <a:spcBef>
                <a:spcPts val="0"/>
              </a:spcBef>
              <a:spcAft>
                <a:spcPts val="0"/>
              </a:spcAft>
              <a:buSzPts val="2700"/>
              <a:buFont typeface="Times New Roman"/>
              <a:buChar char="●"/>
            </a:pPr>
            <a:r>
              <a:rPr lang="en" sz="2700">
                <a:latin typeface="Times New Roman"/>
                <a:ea typeface="Times New Roman"/>
                <a:cs typeface="Times New Roman"/>
                <a:sym typeface="Times New Roman"/>
              </a:rPr>
              <a:t>All the test scenarios are verified successfully.</a:t>
            </a:r>
            <a:endParaRPr sz="2700">
              <a:latin typeface="Times New Roman"/>
              <a:ea typeface="Times New Roman"/>
              <a:cs typeface="Times New Roman"/>
              <a:sym typeface="Times New Roman"/>
            </a:endParaRPr>
          </a:p>
          <a:p>
            <a:pPr indent="-400050" lvl="0" marL="457200" rtl="0" algn="l">
              <a:spcBef>
                <a:spcPts val="0"/>
              </a:spcBef>
              <a:spcAft>
                <a:spcPts val="0"/>
              </a:spcAft>
              <a:buSzPts val="2700"/>
              <a:buFont typeface="Times New Roman"/>
              <a:buChar char="●"/>
            </a:pPr>
            <a:r>
              <a:rPr lang="en" sz="2700">
                <a:latin typeface="Times New Roman"/>
                <a:ea typeface="Times New Roman"/>
                <a:cs typeface="Times New Roman"/>
                <a:sym typeface="Times New Roman"/>
              </a:rPr>
              <a:t>Here, We merged all the test scenarios in one Github repository:</a:t>
            </a:r>
            <a:endParaRPr sz="2700">
              <a:latin typeface="Times New Roman"/>
              <a:ea typeface="Times New Roman"/>
              <a:cs typeface="Times New Roman"/>
              <a:sym typeface="Times New Roman"/>
            </a:endParaRPr>
          </a:p>
          <a:p>
            <a:pPr indent="0" lvl="0" marL="457200" rtl="0" algn="l">
              <a:spcBef>
                <a:spcPts val="0"/>
              </a:spcBef>
              <a:spcAft>
                <a:spcPts val="0"/>
              </a:spcAft>
              <a:buNone/>
            </a:pPr>
            <a:r>
              <a:rPr lang="en" sz="2700" u="sng">
                <a:solidFill>
                  <a:schemeClr val="hlink"/>
                </a:solidFill>
                <a:latin typeface="Times New Roman"/>
                <a:ea typeface="Times New Roman"/>
                <a:cs typeface="Times New Roman"/>
                <a:sym typeface="Times New Roman"/>
                <a:hlinkClick r:id="rId3"/>
              </a:rPr>
              <a:t>https://github.com/SatyaRanjan07/RLL-Project</a:t>
            </a:r>
            <a:endParaRPr sz="2700">
              <a:latin typeface="Times New Roman"/>
              <a:ea typeface="Times New Roman"/>
              <a:cs typeface="Times New Roman"/>
              <a:sym typeface="Times New Roman"/>
            </a:endParaRPr>
          </a:p>
          <a:p>
            <a:pPr indent="0" lvl="0" marL="457200" rtl="0" algn="l">
              <a:spcBef>
                <a:spcPts val="0"/>
              </a:spcBef>
              <a:spcAft>
                <a:spcPts val="0"/>
              </a:spcAft>
              <a:buNone/>
            </a:pPr>
            <a:r>
              <a:t/>
            </a:r>
            <a:endParaRPr sz="2700">
              <a:latin typeface="Times New Roman"/>
              <a:ea typeface="Times New Roman"/>
              <a:cs typeface="Times New Roman"/>
              <a:sym typeface="Times New Roman"/>
            </a:endParaRPr>
          </a:p>
          <a:p>
            <a:pPr indent="0" lvl="0" marL="457200" rtl="0" algn="l">
              <a:spcBef>
                <a:spcPts val="0"/>
              </a:spcBef>
              <a:spcAft>
                <a:spcPts val="0"/>
              </a:spcAft>
              <a:buNone/>
            </a:pPr>
            <a:r>
              <a:rPr lang="en" sz="2700">
                <a:latin typeface="Times New Roman"/>
                <a:ea typeface="Times New Roman"/>
                <a:cs typeface="Times New Roman"/>
                <a:sym typeface="Times New Roman"/>
              </a:rPr>
              <a:t> </a:t>
            </a:r>
            <a:endParaRPr sz="2700">
              <a:latin typeface="Times New Roman"/>
              <a:ea typeface="Times New Roman"/>
              <a:cs typeface="Times New Roman"/>
              <a:sym typeface="Times New Roman"/>
            </a:endParaRPr>
          </a:p>
        </p:txBody>
      </p:sp>
      <p:sp>
        <p:nvSpPr>
          <p:cNvPr id="230" name="Google Shape;230;p42"/>
          <p:cNvSpPr txBox="1"/>
          <p:nvPr>
            <p:ph type="ctrTitle"/>
          </p:nvPr>
        </p:nvSpPr>
        <p:spPr>
          <a:xfrm>
            <a:off x="207250" y="69100"/>
            <a:ext cx="8520600" cy="7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680"/>
              <a:t>CONCLUSION</a:t>
            </a:r>
            <a:endParaRPr sz="368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3"/>
          <p:cNvSpPr txBox="1"/>
          <p:nvPr>
            <p:ph idx="1" type="subTitle"/>
          </p:nvPr>
        </p:nvSpPr>
        <p:spPr>
          <a:xfrm>
            <a:off x="311700" y="456900"/>
            <a:ext cx="8520600" cy="4347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236" name="Google Shape;236;p43"/>
          <p:cNvPicPr preferRelativeResize="0"/>
          <p:nvPr/>
        </p:nvPicPr>
        <p:blipFill>
          <a:blip r:embed="rId3">
            <a:alphaModFix/>
          </a:blip>
          <a:stretch>
            <a:fillRect/>
          </a:stretch>
        </p:blipFill>
        <p:spPr>
          <a:xfrm>
            <a:off x="16553" y="0"/>
            <a:ext cx="9110896"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OBJECTIVE</a:t>
            </a:r>
            <a:endParaRPr/>
          </a:p>
        </p:txBody>
      </p:sp>
      <p:sp>
        <p:nvSpPr>
          <p:cNvPr id="72" name="Google Shape;72;p16"/>
          <p:cNvSpPr txBox="1"/>
          <p:nvPr>
            <p:ph idx="1" type="body"/>
          </p:nvPr>
        </p:nvSpPr>
        <p:spPr>
          <a:xfrm>
            <a:off x="311700" y="221925"/>
            <a:ext cx="8520600" cy="21018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SzPts val="275"/>
              <a:buNone/>
            </a:pPr>
            <a:r>
              <a:t/>
            </a:r>
            <a:endParaRPr sz="1725"/>
          </a:p>
          <a:p>
            <a:pPr indent="0" lvl="0" marL="0" rtl="0" algn="ctr">
              <a:lnSpc>
                <a:spcPct val="95000"/>
              </a:lnSpc>
              <a:spcBef>
                <a:spcPts val="1200"/>
              </a:spcBef>
              <a:spcAft>
                <a:spcPts val="0"/>
              </a:spcAft>
              <a:buSzPts val="275"/>
              <a:buNone/>
            </a:pPr>
            <a:r>
              <a:t/>
            </a:r>
            <a:endParaRPr sz="1725"/>
          </a:p>
          <a:p>
            <a:pPr indent="0" lvl="0" marL="0" rtl="0" algn="ctr">
              <a:lnSpc>
                <a:spcPct val="95000"/>
              </a:lnSpc>
              <a:spcBef>
                <a:spcPts val="1200"/>
              </a:spcBef>
              <a:spcAft>
                <a:spcPts val="1200"/>
              </a:spcAft>
              <a:buSzPts val="275"/>
              <a:buNone/>
            </a:pPr>
            <a:r>
              <a:rPr b="1" lang="en" sz="1925"/>
              <a:t>To create a test script to automate the test scenario and generate the reports for firstcry.com website.</a:t>
            </a:r>
            <a:endParaRPr b="1" sz="1925"/>
          </a:p>
        </p:txBody>
      </p:sp>
      <p:pic>
        <p:nvPicPr>
          <p:cNvPr id="73" name="Google Shape;73;p16"/>
          <p:cNvPicPr preferRelativeResize="0"/>
          <p:nvPr/>
        </p:nvPicPr>
        <p:blipFill>
          <a:blip r:embed="rId3">
            <a:alphaModFix/>
          </a:blip>
          <a:stretch>
            <a:fillRect/>
          </a:stretch>
        </p:blipFill>
        <p:spPr>
          <a:xfrm>
            <a:off x="4264575" y="2476125"/>
            <a:ext cx="1390650" cy="752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1056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INTRODUCTION</a:t>
            </a:r>
            <a:endParaRPr/>
          </a:p>
        </p:txBody>
      </p:sp>
      <p:sp>
        <p:nvSpPr>
          <p:cNvPr id="79" name="Google Shape;79;p17"/>
          <p:cNvSpPr txBox="1"/>
          <p:nvPr>
            <p:ph idx="1" type="body"/>
          </p:nvPr>
        </p:nvSpPr>
        <p:spPr>
          <a:xfrm>
            <a:off x="311700" y="835500"/>
            <a:ext cx="8520600" cy="4203600"/>
          </a:xfrm>
          <a:prstGeom prst="rect">
            <a:avLst/>
          </a:prstGeom>
        </p:spPr>
        <p:txBody>
          <a:bodyPr anchorCtr="0" anchor="t" bIns="91425" lIns="91425" spcFirstLastPara="1" rIns="91425" wrap="square" tIns="91425">
            <a:noAutofit/>
          </a:bodyPr>
          <a:lstStyle/>
          <a:p>
            <a:pPr indent="-365125" lvl="0" marL="457200" rtl="0" algn="l">
              <a:lnSpc>
                <a:spcPct val="95000"/>
              </a:lnSpc>
              <a:spcBef>
                <a:spcPts val="0"/>
              </a:spcBef>
              <a:spcAft>
                <a:spcPts val="0"/>
              </a:spcAft>
              <a:buClr>
                <a:schemeClr val="dk1"/>
              </a:buClr>
              <a:buSzPts val="2150"/>
              <a:buChar char="★"/>
            </a:pPr>
            <a:r>
              <a:rPr lang="en" sz="2150">
                <a:solidFill>
                  <a:schemeClr val="dk1"/>
                </a:solidFill>
                <a:highlight>
                  <a:srgbClr val="FFFFFF"/>
                </a:highlight>
              </a:rPr>
              <a:t>FirstCry is India’s largest online shop for new mom and baby products, offering top of the line discounts on renowned national &amp; International brands.</a:t>
            </a:r>
            <a:endParaRPr sz="2150">
              <a:solidFill>
                <a:schemeClr val="dk1"/>
              </a:solidFill>
              <a:highlight>
                <a:srgbClr val="FFFFFF"/>
              </a:highlight>
            </a:endParaRPr>
          </a:p>
          <a:p>
            <a:pPr indent="-365125" lvl="0" marL="457200" rtl="0" algn="l">
              <a:lnSpc>
                <a:spcPct val="95000"/>
              </a:lnSpc>
              <a:spcBef>
                <a:spcPts val="0"/>
              </a:spcBef>
              <a:spcAft>
                <a:spcPts val="0"/>
              </a:spcAft>
              <a:buClr>
                <a:schemeClr val="dk1"/>
              </a:buClr>
              <a:buSzPts val="2150"/>
              <a:buChar char="★"/>
            </a:pPr>
            <a:r>
              <a:rPr lang="en" sz="2150">
                <a:solidFill>
                  <a:schemeClr val="dk1"/>
                </a:solidFill>
                <a:highlight>
                  <a:srgbClr val="FFFFFF"/>
                </a:highlight>
              </a:rPr>
              <a:t>It is a single, convenient and comprehensive platform for parents that can help them make well researched and informed choices for products they need for their kid.</a:t>
            </a:r>
            <a:endParaRPr sz="2150">
              <a:solidFill>
                <a:schemeClr val="dk1"/>
              </a:solidFill>
              <a:highlight>
                <a:srgbClr val="FFFFFF"/>
              </a:highlight>
            </a:endParaRPr>
          </a:p>
          <a:p>
            <a:pPr indent="-365125" lvl="0" marL="457200" rtl="0" algn="l">
              <a:lnSpc>
                <a:spcPct val="95000"/>
              </a:lnSpc>
              <a:spcBef>
                <a:spcPts val="0"/>
              </a:spcBef>
              <a:spcAft>
                <a:spcPts val="0"/>
              </a:spcAft>
              <a:buClr>
                <a:schemeClr val="dk1"/>
              </a:buClr>
              <a:buSzPts val="2150"/>
              <a:buChar char="★"/>
            </a:pPr>
            <a:r>
              <a:rPr lang="en" sz="2150">
                <a:solidFill>
                  <a:schemeClr val="dk1"/>
                </a:solidFill>
                <a:highlight>
                  <a:srgbClr val="FFFFFF"/>
                </a:highlight>
              </a:rPr>
              <a:t>FirstCry giving a choice of more than 100000 products across 1000+ top International and Indian brands like Mattel, Ben10, Pigeon, Funskool, Hotwheels, Nuby, Farlin, Medela, Pampers, Disney, Barbie, Gerber, Fisher Price, Mee Mee and more.</a:t>
            </a:r>
            <a:endParaRPr sz="2150">
              <a:solidFill>
                <a:schemeClr val="dk1"/>
              </a:solidFill>
              <a:highlight>
                <a:srgbClr val="FFFFFF"/>
              </a:highlight>
            </a:endParaRPr>
          </a:p>
          <a:p>
            <a:pPr indent="-365125" lvl="0" marL="457200" rtl="0" algn="l">
              <a:lnSpc>
                <a:spcPct val="95000"/>
              </a:lnSpc>
              <a:spcBef>
                <a:spcPts val="0"/>
              </a:spcBef>
              <a:spcAft>
                <a:spcPts val="0"/>
              </a:spcAft>
              <a:buClr>
                <a:schemeClr val="dk1"/>
              </a:buClr>
              <a:buSzPts val="2150"/>
              <a:buChar char="★"/>
            </a:pPr>
            <a:r>
              <a:rPr lang="en" sz="2150">
                <a:solidFill>
                  <a:schemeClr val="dk1"/>
                </a:solidFill>
                <a:highlight>
                  <a:srgbClr val="FFFFFF"/>
                </a:highlight>
              </a:rPr>
              <a:t>FirstCry aims to provide best of the products/brands at the best prices with a great online shopping experience, fast and reliable delivery service and a prompt customer care.</a:t>
            </a:r>
            <a:endParaRPr sz="2150">
              <a:solidFill>
                <a:schemeClr val="dk1"/>
              </a:solidFill>
              <a:highlight>
                <a:srgbClr val="FFFFFF"/>
              </a:highlight>
            </a:endParaRPr>
          </a:p>
          <a:p>
            <a:pPr indent="0" lvl="0" marL="0" rtl="0" algn="l">
              <a:lnSpc>
                <a:spcPct val="95000"/>
              </a:lnSpc>
              <a:spcBef>
                <a:spcPts val="1200"/>
              </a:spcBef>
              <a:spcAft>
                <a:spcPts val="1200"/>
              </a:spcAft>
              <a:buNone/>
            </a:pPr>
            <a:r>
              <a:t/>
            </a:r>
            <a:endParaRPr sz="1550">
              <a:solidFill>
                <a:schemeClr val="dk1"/>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130550"/>
            <a:ext cx="8520600" cy="548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SCENARIO MODULES</a:t>
            </a:r>
            <a:endParaRPr/>
          </a:p>
        </p:txBody>
      </p:sp>
      <p:sp>
        <p:nvSpPr>
          <p:cNvPr id="85" name="Google Shape;85;p18"/>
          <p:cNvSpPr txBox="1"/>
          <p:nvPr>
            <p:ph idx="1" type="body"/>
          </p:nvPr>
        </p:nvSpPr>
        <p:spPr>
          <a:xfrm>
            <a:off x="311700" y="678950"/>
            <a:ext cx="8520600" cy="4464600"/>
          </a:xfrm>
          <a:prstGeom prst="rect">
            <a:avLst/>
          </a:prstGeom>
        </p:spPr>
        <p:txBody>
          <a:bodyPr anchorCtr="0" anchor="t" bIns="91425" lIns="91425" spcFirstLastPara="1" rIns="91425" wrap="square" tIns="91425">
            <a:noAutofit/>
          </a:bodyPr>
          <a:lstStyle/>
          <a:p>
            <a:pPr indent="-349250" lvl="0" marL="457200" rtl="0" algn="l">
              <a:lnSpc>
                <a:spcPct val="70000"/>
              </a:lnSpc>
              <a:spcBef>
                <a:spcPts val="1000"/>
              </a:spcBef>
              <a:spcAft>
                <a:spcPts val="0"/>
              </a:spcAft>
              <a:buClr>
                <a:srgbClr val="181717"/>
              </a:buClr>
              <a:buSzPts val="1900"/>
              <a:buAutoNum type="arabicPeriod"/>
            </a:pPr>
            <a:r>
              <a:rPr lang="en" sz="1900">
                <a:solidFill>
                  <a:srgbClr val="181717"/>
                </a:solidFill>
              </a:rPr>
              <a:t>Navigate to the URL, Enter the Credentials , and click on the login.</a:t>
            </a:r>
            <a:endParaRPr sz="1900">
              <a:solidFill>
                <a:srgbClr val="181717"/>
              </a:solidFill>
            </a:endParaRPr>
          </a:p>
          <a:p>
            <a:pPr indent="-349250" lvl="0" marL="457200" rtl="0" algn="l">
              <a:lnSpc>
                <a:spcPct val="70000"/>
              </a:lnSpc>
              <a:spcBef>
                <a:spcPts val="0"/>
              </a:spcBef>
              <a:spcAft>
                <a:spcPts val="0"/>
              </a:spcAft>
              <a:buClr>
                <a:srgbClr val="181717"/>
              </a:buClr>
              <a:buSzPts val="1900"/>
              <a:buAutoNum type="arabicPeriod"/>
            </a:pPr>
            <a:r>
              <a:rPr lang="en" sz="1900">
                <a:solidFill>
                  <a:srgbClr val="181717"/>
                </a:solidFill>
              </a:rPr>
              <a:t>Navigate to the URL, login into the application. Click on the Home &gt; My Account &gt; My Profile. Perform the Edit Operation.</a:t>
            </a:r>
            <a:endParaRPr sz="1900">
              <a:solidFill>
                <a:srgbClr val="181717"/>
              </a:solidFill>
            </a:endParaRPr>
          </a:p>
          <a:p>
            <a:pPr indent="-349250" lvl="0" marL="457200" rtl="0" algn="l">
              <a:lnSpc>
                <a:spcPct val="70000"/>
              </a:lnSpc>
              <a:spcBef>
                <a:spcPts val="0"/>
              </a:spcBef>
              <a:spcAft>
                <a:spcPts val="0"/>
              </a:spcAft>
              <a:buClr>
                <a:srgbClr val="181717"/>
              </a:buClr>
              <a:buSzPts val="1900"/>
              <a:buAutoNum type="arabicPeriod"/>
            </a:pPr>
            <a:r>
              <a:rPr lang="en" sz="1900">
                <a:solidFill>
                  <a:srgbClr val="181717"/>
                </a:solidFill>
              </a:rPr>
              <a:t>Navigate to the URL, login into the application. Search for any product.</a:t>
            </a:r>
            <a:endParaRPr sz="1900">
              <a:solidFill>
                <a:srgbClr val="181717"/>
              </a:solidFill>
            </a:endParaRPr>
          </a:p>
          <a:p>
            <a:pPr indent="-349250" lvl="0" marL="457200" rtl="0" algn="l">
              <a:lnSpc>
                <a:spcPct val="70000"/>
              </a:lnSpc>
              <a:spcBef>
                <a:spcPts val="0"/>
              </a:spcBef>
              <a:spcAft>
                <a:spcPts val="0"/>
              </a:spcAft>
              <a:buClr>
                <a:srgbClr val="181717"/>
              </a:buClr>
              <a:buSzPts val="1900"/>
              <a:buAutoNum type="arabicPeriod"/>
            </a:pPr>
            <a:r>
              <a:rPr lang="en" sz="1900">
                <a:solidFill>
                  <a:srgbClr val="181717"/>
                </a:solidFill>
              </a:rPr>
              <a:t>Navigate to the URL, login into the application. Search for any product from the search result to the cart.</a:t>
            </a:r>
            <a:endParaRPr sz="1900">
              <a:solidFill>
                <a:srgbClr val="181717"/>
              </a:solidFill>
            </a:endParaRPr>
          </a:p>
          <a:p>
            <a:pPr indent="-349250" lvl="0" marL="457200" rtl="0" algn="l">
              <a:lnSpc>
                <a:spcPct val="70000"/>
              </a:lnSpc>
              <a:spcBef>
                <a:spcPts val="0"/>
              </a:spcBef>
              <a:spcAft>
                <a:spcPts val="0"/>
              </a:spcAft>
              <a:buClr>
                <a:srgbClr val="181717"/>
              </a:buClr>
              <a:buSzPts val="1900"/>
              <a:buAutoNum type="arabicPeriod"/>
            </a:pPr>
            <a:r>
              <a:rPr lang="en" sz="1900">
                <a:solidFill>
                  <a:srgbClr val="181717"/>
                </a:solidFill>
              </a:rPr>
              <a:t>Navigate to the URL, login into the application. Click on the Stores &amp; Preschools &gt;&gt; Find Store.</a:t>
            </a:r>
            <a:endParaRPr sz="1900">
              <a:solidFill>
                <a:srgbClr val="181717"/>
              </a:solidFill>
            </a:endParaRPr>
          </a:p>
          <a:p>
            <a:pPr indent="-349250" lvl="0" marL="457200" rtl="0" algn="l">
              <a:lnSpc>
                <a:spcPct val="70000"/>
              </a:lnSpc>
              <a:spcBef>
                <a:spcPts val="0"/>
              </a:spcBef>
              <a:spcAft>
                <a:spcPts val="0"/>
              </a:spcAft>
              <a:buClr>
                <a:srgbClr val="181717"/>
              </a:buClr>
              <a:buSzPts val="1900"/>
              <a:buAutoNum type="arabicPeriod"/>
            </a:pPr>
            <a:r>
              <a:rPr lang="en" sz="1900">
                <a:solidFill>
                  <a:srgbClr val="181717"/>
                </a:solidFill>
              </a:rPr>
              <a:t>Navigate to the URL, login into the application. Click on the Stores &amp; Preschools &gt;&gt; Find Preschool Locator.</a:t>
            </a:r>
            <a:endParaRPr sz="1900">
              <a:solidFill>
                <a:srgbClr val="181717"/>
              </a:solidFill>
            </a:endParaRPr>
          </a:p>
          <a:p>
            <a:pPr indent="-349250" lvl="0" marL="457200" rtl="0" algn="l">
              <a:lnSpc>
                <a:spcPct val="70000"/>
              </a:lnSpc>
              <a:spcBef>
                <a:spcPts val="0"/>
              </a:spcBef>
              <a:spcAft>
                <a:spcPts val="0"/>
              </a:spcAft>
              <a:buClr>
                <a:srgbClr val="181717"/>
              </a:buClr>
              <a:buSzPts val="1900"/>
              <a:buAutoNum type="arabicPeriod"/>
            </a:pPr>
            <a:r>
              <a:rPr lang="en" sz="1900">
                <a:solidFill>
                  <a:srgbClr val="181717"/>
                </a:solidFill>
              </a:rPr>
              <a:t>Navigate to the URL, login into the application. Click on the cart after adding  products, Perform all operations in cart</a:t>
            </a:r>
            <a:endParaRPr sz="1900">
              <a:solidFill>
                <a:srgbClr val="181717"/>
              </a:solidFill>
            </a:endParaRPr>
          </a:p>
          <a:p>
            <a:pPr indent="-349250" lvl="0" marL="457200" rtl="0" algn="l">
              <a:lnSpc>
                <a:spcPct val="70000"/>
              </a:lnSpc>
              <a:spcBef>
                <a:spcPts val="0"/>
              </a:spcBef>
              <a:spcAft>
                <a:spcPts val="0"/>
              </a:spcAft>
              <a:buClr>
                <a:srgbClr val="181717"/>
              </a:buClr>
              <a:buSzPts val="1900"/>
              <a:buAutoNum type="arabicPeriod"/>
            </a:pPr>
            <a:r>
              <a:rPr lang="en" sz="1900">
                <a:solidFill>
                  <a:srgbClr val="181717"/>
                </a:solidFill>
              </a:rPr>
              <a:t>Navigate to the URL, login into the application. Click on the shortlist after shortlisting few product. Perform all operation in Shortlist.</a:t>
            </a:r>
            <a:endParaRPr sz="1900">
              <a:solidFill>
                <a:srgbClr val="181717"/>
              </a:solidFill>
            </a:endParaRPr>
          </a:p>
          <a:p>
            <a:pPr indent="0" lvl="0" marL="0" rtl="0" algn="l">
              <a:lnSpc>
                <a:spcPct val="95000"/>
              </a:lnSpc>
              <a:spcBef>
                <a:spcPts val="0"/>
              </a:spcBef>
              <a:spcAft>
                <a:spcPts val="1200"/>
              </a:spcAft>
              <a:buNone/>
            </a:pPr>
            <a:r>
              <a:t/>
            </a:r>
            <a:endParaRPr sz="1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TECHNOLOGY</a:t>
            </a:r>
            <a:endParaRPr/>
          </a:p>
        </p:txBody>
      </p:sp>
      <p:sp>
        <p:nvSpPr>
          <p:cNvPr id="91" name="Google Shape;91;p19"/>
          <p:cNvSpPr txBox="1"/>
          <p:nvPr>
            <p:ph idx="1" type="body"/>
          </p:nvPr>
        </p:nvSpPr>
        <p:spPr>
          <a:xfrm>
            <a:off x="0" y="652725"/>
            <a:ext cx="9144000" cy="4542900"/>
          </a:xfrm>
          <a:prstGeom prst="rect">
            <a:avLst/>
          </a:prstGeom>
        </p:spPr>
        <p:txBody>
          <a:bodyPr anchorCtr="0" anchor="t" bIns="91425" lIns="91425" spcFirstLastPara="1" rIns="91425" wrap="square" tIns="91425">
            <a:noAutofit/>
          </a:bodyPr>
          <a:lstStyle/>
          <a:p>
            <a:pPr indent="0" lvl="0" marL="12700" rtl="0" algn="l">
              <a:lnSpc>
                <a:spcPct val="150000"/>
              </a:lnSpc>
              <a:spcBef>
                <a:spcPts val="1000"/>
              </a:spcBef>
              <a:spcAft>
                <a:spcPts val="0"/>
              </a:spcAft>
              <a:buClr>
                <a:schemeClr val="dk1"/>
              </a:buClr>
              <a:buSzPts val="1018"/>
              <a:buFont typeface="Arial"/>
              <a:buNone/>
            </a:pPr>
            <a:r>
              <a:rPr lang="en" sz="1480">
                <a:solidFill>
                  <a:schemeClr val="dk1"/>
                </a:solidFill>
              </a:rPr>
              <a:t>1.</a:t>
            </a:r>
            <a:r>
              <a:rPr b="1" lang="en" sz="1480">
                <a:solidFill>
                  <a:srgbClr val="181717"/>
                </a:solidFill>
              </a:rPr>
              <a:t>Selenium</a:t>
            </a:r>
            <a:r>
              <a:rPr lang="en" sz="1480">
                <a:solidFill>
                  <a:srgbClr val="181717"/>
                </a:solidFill>
              </a:rPr>
              <a:t>: Selenium is an open-source framework used for automating web browsers. It provides a set of tools and libraries that allow testers to interact with web elements, perform actions, and verify expected results. Selenium supports various programming languages like Java, Python, C#, and more.</a:t>
            </a:r>
            <a:endParaRPr sz="1480">
              <a:solidFill>
                <a:srgbClr val="181717"/>
              </a:solidFill>
            </a:endParaRPr>
          </a:p>
          <a:p>
            <a:pPr indent="0" lvl="0" marL="12700" rtl="0" algn="l">
              <a:lnSpc>
                <a:spcPct val="150000"/>
              </a:lnSpc>
              <a:spcBef>
                <a:spcPts val="1000"/>
              </a:spcBef>
              <a:spcAft>
                <a:spcPts val="0"/>
              </a:spcAft>
              <a:buClr>
                <a:schemeClr val="dk1"/>
              </a:buClr>
              <a:buSzPts val="1018"/>
              <a:buFont typeface="Arial"/>
              <a:buNone/>
            </a:pPr>
            <a:r>
              <a:rPr lang="en" sz="1480">
                <a:solidFill>
                  <a:srgbClr val="181717"/>
                </a:solidFill>
              </a:rPr>
              <a:t>2. </a:t>
            </a:r>
            <a:r>
              <a:rPr b="1" lang="en" sz="1480">
                <a:solidFill>
                  <a:srgbClr val="181717"/>
                </a:solidFill>
              </a:rPr>
              <a:t>Listeners</a:t>
            </a:r>
            <a:r>
              <a:rPr lang="en" sz="1480">
                <a:solidFill>
                  <a:srgbClr val="181717"/>
                </a:solidFill>
              </a:rPr>
              <a:t>: Listeners are basically the ones who have the ability to listen to a particular event. It is defined as an interface that modifies the behavior of the system. Listeners allow customization of reports and logs.</a:t>
            </a:r>
            <a:endParaRPr sz="1480">
              <a:solidFill>
                <a:srgbClr val="181717"/>
              </a:solidFill>
            </a:endParaRPr>
          </a:p>
          <a:p>
            <a:pPr indent="0" lvl="0" marL="0" rtl="0" algn="l">
              <a:spcBef>
                <a:spcPts val="0"/>
              </a:spcBef>
              <a:spcAft>
                <a:spcPts val="0"/>
              </a:spcAft>
              <a:buSzPts val="1018"/>
              <a:buNone/>
            </a:pPr>
            <a:r>
              <a:rPr lang="en" sz="1480">
                <a:solidFill>
                  <a:schemeClr val="dk1"/>
                </a:solidFill>
              </a:rPr>
              <a:t>Listeners mainly comprise of two types, namely</a:t>
            </a:r>
            <a:endParaRPr sz="1480">
              <a:solidFill>
                <a:schemeClr val="dk1"/>
              </a:solidFill>
            </a:endParaRPr>
          </a:p>
          <a:p>
            <a:pPr indent="-322580" lvl="0" marL="457200" rtl="0" algn="l">
              <a:spcBef>
                <a:spcPts val="1200"/>
              </a:spcBef>
              <a:spcAft>
                <a:spcPts val="0"/>
              </a:spcAft>
              <a:buClr>
                <a:schemeClr val="dk1"/>
              </a:buClr>
              <a:buSzPts val="1480"/>
              <a:buChar char="●"/>
            </a:pPr>
            <a:r>
              <a:rPr lang="en" sz="1480">
                <a:solidFill>
                  <a:schemeClr val="dk1"/>
                </a:solidFill>
              </a:rPr>
              <a:t>WebDriver listeners: WebDriver listeners in Selenium are event listeners that allow you to listen to events emitted by the WebDriver. Consequently, these listeners provide an extra layer of functionality. This allows you to capture and process events, such as navigating to a new URL or clicking on an element.</a:t>
            </a:r>
            <a:endParaRPr sz="1480">
              <a:solidFill>
                <a:schemeClr val="dk1"/>
              </a:solidFill>
            </a:endParaRPr>
          </a:p>
          <a:p>
            <a:pPr indent="-322580" lvl="0" marL="457200" rtl="0" algn="l">
              <a:spcBef>
                <a:spcPts val="0"/>
              </a:spcBef>
              <a:spcAft>
                <a:spcPts val="0"/>
              </a:spcAft>
              <a:buClr>
                <a:schemeClr val="dk1"/>
              </a:buClr>
              <a:buSzPts val="1480"/>
              <a:buChar char="●"/>
            </a:pPr>
            <a:r>
              <a:rPr lang="en" sz="1480">
                <a:solidFill>
                  <a:schemeClr val="dk1"/>
                </a:solidFill>
              </a:rPr>
              <a:t>TestNG listeners:TestNG listeners in Selenium to perform operations before and after we execute a test method. We can provide additional functionality to TestNG tests, such as capturing screenshots or logging test results. </a:t>
            </a:r>
            <a:endParaRPr sz="148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0"/>
          <p:cNvSpPr txBox="1"/>
          <p:nvPr>
            <p:ph type="title"/>
          </p:nvPr>
        </p:nvSpPr>
        <p:spPr>
          <a:xfrm>
            <a:off x="0" y="-522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TECHNOLOGY</a:t>
            </a:r>
            <a:endParaRPr/>
          </a:p>
        </p:txBody>
      </p:sp>
      <p:sp>
        <p:nvSpPr>
          <p:cNvPr id="97" name="Google Shape;97;p20"/>
          <p:cNvSpPr txBox="1"/>
          <p:nvPr>
            <p:ph idx="1" type="body"/>
          </p:nvPr>
        </p:nvSpPr>
        <p:spPr>
          <a:xfrm>
            <a:off x="100" y="574400"/>
            <a:ext cx="9144000" cy="4568700"/>
          </a:xfrm>
          <a:prstGeom prst="rect">
            <a:avLst/>
          </a:prstGeom>
        </p:spPr>
        <p:txBody>
          <a:bodyPr anchorCtr="0" anchor="t" bIns="91425" lIns="91425" spcFirstLastPara="1" rIns="91425" wrap="square" tIns="91425">
            <a:noAutofit/>
          </a:bodyPr>
          <a:lstStyle/>
          <a:p>
            <a:pPr indent="0" lvl="0" marL="12700" rtl="0" algn="l">
              <a:lnSpc>
                <a:spcPct val="150000"/>
              </a:lnSpc>
              <a:spcBef>
                <a:spcPts val="1000"/>
              </a:spcBef>
              <a:spcAft>
                <a:spcPts val="0"/>
              </a:spcAft>
              <a:buClr>
                <a:schemeClr val="dk1"/>
              </a:buClr>
              <a:buSzPts val="1018"/>
              <a:buFont typeface="Arial"/>
              <a:buNone/>
            </a:pPr>
            <a:r>
              <a:rPr lang="en" sz="1480">
                <a:solidFill>
                  <a:schemeClr val="dk1"/>
                </a:solidFill>
              </a:rPr>
              <a:t>3</a:t>
            </a:r>
            <a:r>
              <a:rPr lang="en" sz="1480">
                <a:solidFill>
                  <a:schemeClr val="dk1"/>
                </a:solidFill>
              </a:rPr>
              <a:t>.</a:t>
            </a:r>
            <a:r>
              <a:rPr b="1" lang="en" sz="1480">
                <a:solidFill>
                  <a:srgbClr val="181717"/>
                </a:solidFill>
              </a:rPr>
              <a:t>Cucumber</a:t>
            </a:r>
            <a:r>
              <a:rPr lang="en" sz="1480">
                <a:solidFill>
                  <a:srgbClr val="181717"/>
                </a:solidFill>
              </a:rPr>
              <a:t>: Cucumber is a tool that follows the behavior-driven development (BDD) approach for software testing. It allows testers to write executable specifications in a readable format called Gherkin.</a:t>
            </a:r>
            <a:endParaRPr sz="1480">
              <a:solidFill>
                <a:srgbClr val="181717"/>
              </a:solidFill>
            </a:endParaRPr>
          </a:p>
          <a:p>
            <a:pPr indent="0" lvl="0" marL="12700" rtl="0" algn="l">
              <a:lnSpc>
                <a:spcPct val="150000"/>
              </a:lnSpc>
              <a:spcBef>
                <a:spcPts val="1000"/>
              </a:spcBef>
              <a:spcAft>
                <a:spcPts val="0"/>
              </a:spcAft>
              <a:buClr>
                <a:schemeClr val="dk1"/>
              </a:buClr>
              <a:buSzPts val="1018"/>
              <a:buFont typeface="Arial"/>
              <a:buNone/>
            </a:pPr>
            <a:r>
              <a:rPr lang="en" sz="1480">
                <a:solidFill>
                  <a:srgbClr val="181717"/>
                </a:solidFill>
              </a:rPr>
              <a:t>Gherkin uses a set of special keywords to give structure and meaning to executable specifications. Each keyword is translated to many spoken languages; in this reference we’ll use English.</a:t>
            </a:r>
            <a:endParaRPr sz="1480">
              <a:solidFill>
                <a:srgbClr val="181717"/>
              </a:solidFill>
            </a:endParaRPr>
          </a:p>
          <a:p>
            <a:pPr indent="0" lvl="0" marL="12700" rtl="0" algn="l">
              <a:lnSpc>
                <a:spcPct val="150000"/>
              </a:lnSpc>
              <a:spcBef>
                <a:spcPts val="1000"/>
              </a:spcBef>
              <a:spcAft>
                <a:spcPts val="0"/>
              </a:spcAft>
              <a:buClr>
                <a:schemeClr val="dk1"/>
              </a:buClr>
              <a:buSzPts val="1018"/>
              <a:buFont typeface="Arial"/>
              <a:buNone/>
            </a:pPr>
            <a:r>
              <a:rPr lang="en" sz="1480">
                <a:solidFill>
                  <a:srgbClr val="181717"/>
                </a:solidFill>
              </a:rPr>
              <a:t>Most lines in a Gherkin document start with one of the keywords. Each step starts with Given, When, Then, And, or But. Cucumber executes each step in a scenario one at a time, in the sequence you’ve written them in. When Cucumber tries to execute a step, it looks for a matching step definition to execute.</a:t>
            </a:r>
            <a:endParaRPr sz="1480">
              <a:solidFill>
                <a:srgbClr val="181717"/>
              </a:solidFill>
            </a:endParaRPr>
          </a:p>
          <a:p>
            <a:pPr indent="0" lvl="0" marL="12700" rtl="0" algn="l">
              <a:lnSpc>
                <a:spcPct val="150000"/>
              </a:lnSpc>
              <a:spcBef>
                <a:spcPts val="1000"/>
              </a:spcBef>
              <a:spcAft>
                <a:spcPts val="0"/>
              </a:spcAft>
              <a:buClr>
                <a:schemeClr val="dk1"/>
              </a:buClr>
              <a:buSzPts val="1018"/>
              <a:buFont typeface="Arial"/>
              <a:buNone/>
            </a:pPr>
            <a:r>
              <a:rPr lang="en" sz="1480">
                <a:solidFill>
                  <a:schemeClr val="dk1"/>
                </a:solidFill>
              </a:rPr>
              <a:t>4</a:t>
            </a:r>
            <a:r>
              <a:rPr lang="en" sz="1480">
                <a:solidFill>
                  <a:schemeClr val="dk1"/>
                </a:solidFill>
              </a:rPr>
              <a:t>.</a:t>
            </a:r>
            <a:r>
              <a:rPr b="1" lang="en" sz="1480">
                <a:solidFill>
                  <a:srgbClr val="181717"/>
                </a:solidFill>
              </a:rPr>
              <a:t>TestNG</a:t>
            </a:r>
            <a:r>
              <a:rPr lang="en" sz="1480">
                <a:solidFill>
                  <a:srgbClr val="181717"/>
                </a:solidFill>
              </a:rPr>
              <a:t>: TestNG is a testing framework for Java-based applications. It provides advanced features and functionalities compared to the traditional JUnit framework. TestNG supports parallel test execution, test configuration through annotations, data-driven testing, and comprehensive test reporting.</a:t>
            </a:r>
            <a:endParaRPr sz="1480">
              <a:solidFill>
                <a:srgbClr val="181717"/>
              </a:solidFill>
            </a:endParaRPr>
          </a:p>
          <a:p>
            <a:pPr indent="0" lvl="0" marL="0" rtl="0" algn="l">
              <a:lnSpc>
                <a:spcPct val="150000"/>
              </a:lnSpc>
              <a:spcBef>
                <a:spcPts val="1000"/>
              </a:spcBef>
              <a:spcAft>
                <a:spcPts val="0"/>
              </a:spcAft>
              <a:buClr>
                <a:schemeClr val="dk1"/>
              </a:buClr>
              <a:buSzPts val="1018"/>
              <a:buFont typeface="Arial"/>
              <a:buNone/>
            </a:pPr>
            <a:r>
              <a:rPr lang="en" sz="1480">
                <a:solidFill>
                  <a:srgbClr val="181717"/>
                </a:solidFill>
              </a:rPr>
              <a:t>These technologies can be used together in a testing framework to automate tests, define test scenarios using BDD principles, and execute tests with advanced features like  data-driven testing.</a:t>
            </a:r>
            <a:endParaRPr sz="1480">
              <a:solidFill>
                <a:srgbClr val="181717"/>
              </a:solidFill>
            </a:endParaRPr>
          </a:p>
          <a:p>
            <a:pPr indent="0" lvl="0" marL="0" rtl="0" algn="l">
              <a:spcBef>
                <a:spcPts val="0"/>
              </a:spcBef>
              <a:spcAft>
                <a:spcPts val="1200"/>
              </a:spcAft>
              <a:buSzPts val="1018"/>
              <a:buNone/>
            </a:pPr>
            <a:r>
              <a:t/>
            </a:r>
            <a:endParaRPr sz="1665"/>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925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TECHNOLOGY</a:t>
            </a:r>
            <a:endParaRPr/>
          </a:p>
        </p:txBody>
      </p:sp>
      <p:sp>
        <p:nvSpPr>
          <p:cNvPr id="103" name="Google Shape;103;p21"/>
          <p:cNvSpPr txBox="1"/>
          <p:nvPr>
            <p:ph idx="1" type="body"/>
          </p:nvPr>
        </p:nvSpPr>
        <p:spPr>
          <a:xfrm>
            <a:off x="0" y="730525"/>
            <a:ext cx="9072900" cy="4413000"/>
          </a:xfrm>
          <a:prstGeom prst="rect">
            <a:avLst/>
          </a:prstGeom>
        </p:spPr>
        <p:txBody>
          <a:bodyPr anchorCtr="0" anchor="t" bIns="91425" lIns="91425" spcFirstLastPara="1" rIns="91425" wrap="square" tIns="91425">
            <a:noAutofit/>
          </a:bodyPr>
          <a:lstStyle/>
          <a:p>
            <a:pPr indent="0" lvl="0" marL="0" rtl="0" algn="l">
              <a:lnSpc>
                <a:spcPct val="150000"/>
              </a:lnSpc>
              <a:spcBef>
                <a:spcPts val="1000"/>
              </a:spcBef>
              <a:spcAft>
                <a:spcPts val="0"/>
              </a:spcAft>
              <a:buClr>
                <a:schemeClr val="dk1"/>
              </a:buClr>
              <a:buSzPts val="852"/>
              <a:buFont typeface="Arial"/>
              <a:buNone/>
            </a:pPr>
            <a:r>
              <a:rPr b="1" lang="en" sz="1240">
                <a:solidFill>
                  <a:schemeClr val="dk1"/>
                </a:solidFill>
              </a:rPr>
              <a:t>POM (Page Object Model) :</a:t>
            </a:r>
            <a:r>
              <a:rPr lang="en" sz="1240">
                <a:solidFill>
                  <a:schemeClr val="dk1"/>
                </a:solidFill>
              </a:rPr>
              <a:t>It</a:t>
            </a:r>
            <a:r>
              <a:rPr b="1" lang="en" sz="1240">
                <a:solidFill>
                  <a:schemeClr val="dk1"/>
                </a:solidFill>
              </a:rPr>
              <a:t> </a:t>
            </a:r>
            <a:r>
              <a:rPr lang="en" sz="1240">
                <a:solidFill>
                  <a:schemeClr val="dk1"/>
                </a:solidFill>
              </a:rPr>
              <a:t>is a design pattern commonly used in Selenium automation testing to enhance the maintainability and reusability of test code. It helps in separating the test code from the actual web elements and their interactions on the page.</a:t>
            </a:r>
            <a:endParaRPr sz="1240">
              <a:solidFill>
                <a:schemeClr val="dk1"/>
              </a:solidFill>
            </a:endParaRPr>
          </a:p>
          <a:p>
            <a:pPr indent="0" lvl="0" marL="0" rtl="0" algn="l">
              <a:lnSpc>
                <a:spcPct val="150000"/>
              </a:lnSpc>
              <a:spcBef>
                <a:spcPts val="1000"/>
              </a:spcBef>
              <a:spcAft>
                <a:spcPts val="0"/>
              </a:spcAft>
              <a:buClr>
                <a:schemeClr val="dk1"/>
              </a:buClr>
              <a:buSzPts val="852"/>
              <a:buFont typeface="Arial"/>
              <a:buNone/>
            </a:pPr>
            <a:r>
              <a:rPr lang="en" sz="1240">
                <a:solidFill>
                  <a:schemeClr val="dk1"/>
                </a:solidFill>
              </a:rPr>
              <a:t>In POM, each web page or component of a web application is represented as a separate class called a "Page Object." The Page Object class encapsulates the elements and methods related to that specific page or component.</a:t>
            </a:r>
            <a:endParaRPr sz="1240">
              <a:solidFill>
                <a:schemeClr val="dk1"/>
              </a:solidFill>
            </a:endParaRPr>
          </a:p>
          <a:p>
            <a:pPr indent="0" lvl="0" marL="0" rtl="0" algn="l">
              <a:lnSpc>
                <a:spcPct val="150000"/>
              </a:lnSpc>
              <a:spcBef>
                <a:spcPts val="1000"/>
              </a:spcBef>
              <a:spcAft>
                <a:spcPts val="0"/>
              </a:spcAft>
              <a:buClr>
                <a:schemeClr val="dk1"/>
              </a:buClr>
              <a:buSzPts val="852"/>
              <a:buFont typeface="Arial"/>
              <a:buNone/>
            </a:pPr>
            <a:r>
              <a:rPr b="1" lang="en" sz="1395">
                <a:solidFill>
                  <a:schemeClr val="dk1"/>
                </a:solidFill>
              </a:rPr>
              <a:t>Mouse Hover :</a:t>
            </a:r>
            <a:r>
              <a:rPr lang="en" sz="1240">
                <a:solidFill>
                  <a:schemeClr val="dk1"/>
                </a:solidFill>
              </a:rPr>
              <a:t> "hover over" refers to the action of moving the mouse pointer over an element on a web page without clicking it. This action can be used to reveal hidden elements that are associated with the hovered element. To perform a hover over action , we can use the Actions class provided by the Selenium WebDriver. By using the `move_to_element()` method from the Actions class, you can move the mouse pointer to the desired element.</a:t>
            </a:r>
            <a:endParaRPr sz="1240">
              <a:solidFill>
                <a:schemeClr val="dk1"/>
              </a:solidFill>
            </a:endParaRPr>
          </a:p>
          <a:p>
            <a:pPr indent="0" lvl="0" marL="0" rtl="0" algn="l">
              <a:lnSpc>
                <a:spcPct val="150000"/>
              </a:lnSpc>
              <a:spcBef>
                <a:spcPts val="1000"/>
              </a:spcBef>
              <a:spcAft>
                <a:spcPts val="0"/>
              </a:spcAft>
              <a:buClr>
                <a:schemeClr val="dk1"/>
              </a:buClr>
              <a:buSzPts val="852"/>
              <a:buFont typeface="Arial"/>
              <a:buNone/>
            </a:pPr>
            <a:r>
              <a:rPr b="1" lang="en" sz="1395">
                <a:solidFill>
                  <a:schemeClr val="dk1"/>
                </a:solidFill>
              </a:rPr>
              <a:t>Dropdown :</a:t>
            </a:r>
            <a:r>
              <a:rPr lang="en" sz="1395">
                <a:solidFill>
                  <a:schemeClr val="dk1"/>
                </a:solidFill>
              </a:rPr>
              <a:t>Dropdowns are commonly used in web applications to provide a list of options for users to choose from. Selenium provides several methods to interact with dropdowns and select or retrieve values from them.</a:t>
            </a:r>
            <a:endParaRPr sz="1395">
              <a:solidFill>
                <a:schemeClr val="dk1"/>
              </a:solidFill>
            </a:endParaRPr>
          </a:p>
          <a:p>
            <a:pPr indent="0" lvl="0" marL="0" rtl="0" algn="l">
              <a:lnSpc>
                <a:spcPct val="150000"/>
              </a:lnSpc>
              <a:spcBef>
                <a:spcPts val="1000"/>
              </a:spcBef>
              <a:spcAft>
                <a:spcPts val="0"/>
              </a:spcAft>
              <a:buClr>
                <a:schemeClr val="dk1"/>
              </a:buClr>
              <a:buSzPts val="852"/>
              <a:buFont typeface="Arial"/>
              <a:buNone/>
            </a:pPr>
            <a:r>
              <a:rPr lang="en" sz="1395">
                <a:solidFill>
                  <a:schemeClr val="dk1"/>
                </a:solidFill>
              </a:rPr>
              <a:t>Eg: select_by_visible_text() , select_by_value() , select_by_index()</a:t>
            </a:r>
            <a:endParaRPr sz="1395">
              <a:solidFill>
                <a:schemeClr val="dk1"/>
              </a:solidFill>
            </a:endParaRPr>
          </a:p>
          <a:p>
            <a:pPr indent="0" lvl="0" marL="0" rtl="0" algn="l">
              <a:spcBef>
                <a:spcPts val="0"/>
              </a:spcBef>
              <a:spcAft>
                <a:spcPts val="1200"/>
              </a:spcAft>
              <a:buSzPts val="852"/>
              <a:buNone/>
            </a:pPr>
            <a:r>
              <a:t/>
            </a:r>
            <a:endParaRPr sz="1395"/>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